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17"/>
  </p:notesMasterIdLst>
  <p:sldIdLst>
    <p:sldId id="283" r:id="rId3"/>
    <p:sldId id="303" r:id="rId4"/>
    <p:sldId id="308" r:id="rId5"/>
    <p:sldId id="310" r:id="rId6"/>
    <p:sldId id="309" r:id="rId7"/>
    <p:sldId id="317" r:id="rId8"/>
    <p:sldId id="304" r:id="rId9"/>
    <p:sldId id="315" r:id="rId10"/>
    <p:sldId id="307" r:id="rId11"/>
    <p:sldId id="313" r:id="rId12"/>
    <p:sldId id="316" r:id="rId13"/>
    <p:sldId id="314" r:id="rId14"/>
    <p:sldId id="305" r:id="rId15"/>
    <p:sldId id="306" r:id="rId16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87EC"/>
    <a:srgbClr val="398BEF"/>
    <a:srgbClr val="044A1E"/>
    <a:srgbClr val="044621"/>
    <a:srgbClr val="004924"/>
    <a:srgbClr val="6DAD39"/>
    <a:srgbClr val="004823"/>
    <a:srgbClr val="0969AB"/>
    <a:srgbClr val="087FC8"/>
    <a:srgbClr val="0E7A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6548" autoAdjust="0"/>
  </p:normalViewPr>
  <p:slideViewPr>
    <p:cSldViewPr snapToGrid="0">
      <p:cViewPr varScale="1">
        <p:scale>
          <a:sx n="101" d="100"/>
          <a:sy n="101" d="100"/>
        </p:scale>
        <p:origin x="1392" y="60"/>
      </p:cViewPr>
      <p:guideLst>
        <p:guide orient="horz" pos="162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74C15-6F80-48F8-B693-512644535BF1}" type="datetimeFigureOut">
              <a:rPr lang="zh-CN" altLang="en-US" smtClean="0"/>
              <a:pPr/>
              <a:t>2024/1/8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9EDCF0-DFCB-4AF8-B907-8A1E92260E3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1315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EDCF0-DFCB-4AF8-B907-8A1E92260E31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481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62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82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670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636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17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4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57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71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193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478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69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12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89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7" Type="http://schemas.openxmlformats.org/officeDocument/2006/relationships/image" Target="../media/image1.png"/><Relationship Id="rId2" Type="http://schemas.openxmlformats.org/officeDocument/2006/relationships/slide" Target="../slides/slide13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.xml"/><Relationship Id="rId5" Type="http://schemas.openxmlformats.org/officeDocument/2006/relationships/slide" Target="../slides/slide11.xml"/><Relationship Id="rId4" Type="http://schemas.openxmlformats.org/officeDocument/2006/relationships/slide" Target="../slides/slide10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7" Type="http://schemas.openxmlformats.org/officeDocument/2006/relationships/image" Target="../media/image1.png"/><Relationship Id="rId2" Type="http://schemas.openxmlformats.org/officeDocument/2006/relationships/slide" Target="../slides/slide13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.xml"/><Relationship Id="rId5" Type="http://schemas.openxmlformats.org/officeDocument/2006/relationships/slide" Target="../slides/slide11.xml"/><Relationship Id="rId4" Type="http://schemas.openxmlformats.org/officeDocument/2006/relationships/slide" Target="../slides/slide10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7" Type="http://schemas.openxmlformats.org/officeDocument/2006/relationships/image" Target="../media/image1.png"/><Relationship Id="rId2" Type="http://schemas.openxmlformats.org/officeDocument/2006/relationships/slide" Target="../slides/slide13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.xml"/><Relationship Id="rId5" Type="http://schemas.openxmlformats.org/officeDocument/2006/relationships/slide" Target="../slides/slide11.xml"/><Relationship Id="rId4" Type="http://schemas.openxmlformats.org/officeDocument/2006/relationships/slide" Target="../slides/slide1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7" Type="http://schemas.openxmlformats.org/officeDocument/2006/relationships/image" Target="../media/image1.png"/><Relationship Id="rId2" Type="http://schemas.openxmlformats.org/officeDocument/2006/relationships/slide" Target="../slides/slide13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.xml"/><Relationship Id="rId5" Type="http://schemas.openxmlformats.org/officeDocument/2006/relationships/slide" Target="../slides/slide11.xml"/><Relationship Id="rId4" Type="http://schemas.openxmlformats.org/officeDocument/2006/relationships/slide" Target="../slides/slide1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7" Type="http://schemas.openxmlformats.org/officeDocument/2006/relationships/image" Target="../media/image1.png"/><Relationship Id="rId2" Type="http://schemas.openxmlformats.org/officeDocument/2006/relationships/slide" Target="../slides/slide13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.xml"/><Relationship Id="rId5" Type="http://schemas.openxmlformats.org/officeDocument/2006/relationships/slide" Target="../slides/slide11.xml"/><Relationship Id="rId4" Type="http://schemas.openxmlformats.org/officeDocument/2006/relationships/slide" Target="../slides/slide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30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2034AA1-B428-41E0-B535-BC735A647CCF}" type="datetimeFigureOut">
              <a:rPr lang="zh-CN" altLang="en-US" smtClean="0"/>
              <a:pPr/>
              <a:t>2024/1/8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EFB799D-BE67-4BE2-9F59-C4A12D5D24B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787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2034AA1-B428-41E0-B535-BC735A647CCF}" type="datetimeFigureOut">
              <a:rPr lang="zh-CN" altLang="en-US" smtClean="0"/>
              <a:pPr/>
              <a:t>2024/1/8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EFB799D-BE67-4BE2-9F59-C4A12D5D24B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1206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2034AA1-B428-41E0-B535-BC735A647CCF}" type="datetimeFigureOut">
              <a:rPr lang="zh-CN" altLang="en-US" smtClean="0"/>
              <a:pPr/>
              <a:t>2024/1/8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EFB799D-BE67-4BE2-9F59-C4A12D5D24B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367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2034AA1-B428-41E0-B535-BC735A647CCF}" type="datetimeFigureOut">
              <a:rPr lang="zh-CN" altLang="en-US" smtClean="0"/>
              <a:pPr/>
              <a:t>2024/1/8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EFB799D-BE67-4BE2-9F59-C4A12D5D24B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749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2034AA1-B428-41E0-B535-BC735A647CCF}" type="datetimeFigureOut">
              <a:rPr lang="zh-CN" altLang="en-US" smtClean="0"/>
              <a:pPr/>
              <a:t>2024/1/8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EFB799D-BE67-4BE2-9F59-C4A12D5D24B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676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2034AA1-B428-41E0-B535-BC735A647CCF}" type="datetimeFigureOut">
              <a:rPr lang="zh-CN" altLang="en-US" smtClean="0"/>
              <a:pPr/>
              <a:t>2024/1/8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EFB799D-BE67-4BE2-9F59-C4A12D5D24B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064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2034AA1-B428-41E0-B535-BC735A647CCF}" type="datetimeFigureOut">
              <a:rPr lang="zh-CN" altLang="en-US" smtClean="0"/>
              <a:pPr/>
              <a:t>2024/1/8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EFB799D-BE67-4BE2-9F59-C4A12D5D24B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745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521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52757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 userDrawn="1"/>
        </p:nvSpPr>
        <p:spPr>
          <a:xfrm>
            <a:off x="-307737" y="279581"/>
            <a:ext cx="490794" cy="224054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50032" y="297937"/>
            <a:ext cx="8178929" cy="3333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8603673" y="279581"/>
            <a:ext cx="323309" cy="224054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3673" y="245596"/>
            <a:ext cx="323309" cy="291812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75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50032" y="592825"/>
            <a:ext cx="8178929" cy="21073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75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614083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1" cy="6000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8" name="组合 7"/>
          <p:cNvGrpSpPr>
            <a:grpSpLocks/>
          </p:cNvGrpSpPr>
          <p:nvPr userDrawn="1"/>
        </p:nvGrpSpPr>
        <p:grpSpPr bwMode="auto">
          <a:xfrm>
            <a:off x="1370013" y="106363"/>
            <a:ext cx="1330325" cy="474662"/>
            <a:chOff x="1399441" y="1145221"/>
            <a:chExt cx="1329556" cy="474509"/>
          </a:xfrm>
        </p:grpSpPr>
        <p:sp>
          <p:nvSpPr>
            <p:cNvPr id="9" name="圆角矩形 8"/>
            <p:cNvSpPr/>
            <p:nvPr/>
          </p:nvSpPr>
          <p:spPr>
            <a:xfrm>
              <a:off x="1399441" y="1145221"/>
              <a:ext cx="1329556" cy="38405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/>
            </a:p>
          </p:txBody>
        </p:sp>
        <p:sp>
          <p:nvSpPr>
            <p:cNvPr id="10" name="TextBox 15"/>
            <p:cNvSpPr txBox="1">
              <a:spLocks noChangeArrowheads="1"/>
            </p:cNvSpPr>
            <p:nvPr/>
          </p:nvSpPr>
          <p:spPr bwMode="auto">
            <a:xfrm>
              <a:off x="1691214" y="1281176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90980A4F-D01E-7ACB-30EF-C87680ECE7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" y="46449"/>
            <a:ext cx="178919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577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1049274"/>
            <a:ext cx="9144000" cy="23594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4" name="Rounded Rectangle 13"/>
          <p:cNvSpPr/>
          <p:nvPr userDrawn="1"/>
        </p:nvSpPr>
        <p:spPr>
          <a:xfrm>
            <a:off x="8603673" y="279581"/>
            <a:ext cx="323309" cy="224054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50032" y="297937"/>
            <a:ext cx="8178929" cy="3333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3673" y="245596"/>
            <a:ext cx="323309" cy="291812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75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50032" y="592825"/>
            <a:ext cx="8178929" cy="21073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75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9" name="Rounded Rectangle 8"/>
          <p:cNvSpPr/>
          <p:nvPr userDrawn="1"/>
        </p:nvSpPr>
        <p:spPr>
          <a:xfrm>
            <a:off x="-307737" y="279581"/>
            <a:ext cx="490794" cy="224054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/>
          </a:p>
        </p:txBody>
      </p:sp>
    </p:spTree>
    <p:extLst>
      <p:ext uri="{BB962C8B-B14F-4D97-AF65-F5344CB8AC3E}">
        <p14:creationId xmlns:p14="http://schemas.microsoft.com/office/powerpoint/2010/main" val="1218691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405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0917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834E4-E626-44F9-A009-32BCC0529E19}" type="datetimeFigureOut">
              <a:rPr lang="zh-CN" altLang="en-US" smtClean="0"/>
              <a:pPr/>
              <a:t>2024/1/8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A92A-2A80-4E55-8588-3B131481266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6169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834E4-E626-44F9-A009-32BCC0529E19}" type="datetimeFigureOut">
              <a:rPr lang="zh-CN" altLang="en-US" smtClean="0"/>
              <a:pPr/>
              <a:t>2024/1/8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A92A-2A80-4E55-8588-3B131481266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3135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834E4-E626-44F9-A009-32BCC0529E19}" type="datetimeFigureOut">
              <a:rPr lang="zh-CN" altLang="en-US" smtClean="0"/>
              <a:pPr/>
              <a:t>2024/1/8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A92A-2A80-4E55-8588-3B131481266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070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834E4-E626-44F9-A009-32BCC0529E19}" type="datetimeFigureOut">
              <a:rPr lang="zh-CN" altLang="en-US" smtClean="0"/>
              <a:pPr/>
              <a:t>2024/1/8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A92A-2A80-4E55-8588-3B131481266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60785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834E4-E626-44F9-A009-32BCC0529E19}" type="datetimeFigureOut">
              <a:rPr lang="zh-CN" altLang="en-US" smtClean="0"/>
              <a:pPr/>
              <a:t>2024/1/8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A92A-2A80-4E55-8588-3B131481266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6872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834E4-E626-44F9-A009-32BCC0529E19}" type="datetimeFigureOut">
              <a:rPr lang="zh-CN" altLang="en-US" smtClean="0"/>
              <a:pPr/>
              <a:t>2024/1/8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A92A-2A80-4E55-8588-3B131481266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553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834E4-E626-44F9-A009-32BCC0529E19}" type="datetimeFigureOut">
              <a:rPr lang="zh-CN" altLang="en-US" smtClean="0"/>
              <a:pPr/>
              <a:t>2024/1/8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A92A-2A80-4E55-8588-3B131481266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766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1" cy="6000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1921185" y="-1588"/>
            <a:ext cx="1412362" cy="6000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>
            <a:grpSpLocks/>
          </p:cNvGrpSpPr>
          <p:nvPr userDrawn="1"/>
        </p:nvGrpSpPr>
        <p:grpSpPr bwMode="auto">
          <a:xfrm>
            <a:off x="1370013" y="106363"/>
            <a:ext cx="1330325" cy="474662"/>
            <a:chOff x="1399441" y="1145221"/>
            <a:chExt cx="1329556" cy="474509"/>
          </a:xfrm>
        </p:grpSpPr>
        <p:sp>
          <p:nvSpPr>
            <p:cNvPr id="9" name="圆角矩形 8"/>
            <p:cNvSpPr/>
            <p:nvPr/>
          </p:nvSpPr>
          <p:spPr>
            <a:xfrm>
              <a:off x="1399441" y="1145221"/>
              <a:ext cx="1329556" cy="38405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/>
            </a:p>
          </p:txBody>
        </p:sp>
        <p:sp>
          <p:nvSpPr>
            <p:cNvPr id="10" name="TextBox 15"/>
            <p:cNvSpPr txBox="1">
              <a:spLocks noChangeArrowheads="1"/>
            </p:cNvSpPr>
            <p:nvPr/>
          </p:nvSpPr>
          <p:spPr bwMode="auto">
            <a:xfrm>
              <a:off x="1691214" y="1281176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1" name="TextBox 16">
            <a:hlinkClick r:id="" action="ppaction://noaction" highlightClick="1"/>
            <a:hlinkHover r:id="rId2" action="ppaction://hlinksldjump" highlightClick="1"/>
          </p:cNvPr>
          <p:cNvSpPr txBox="1"/>
          <p:nvPr userDrawn="1"/>
        </p:nvSpPr>
        <p:spPr>
          <a:xfrm>
            <a:off x="1924517" y="114534"/>
            <a:ext cx="1371026" cy="323165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500" dirty="0">
                <a:solidFill>
                  <a:schemeClr val="bg1"/>
                </a:solidFill>
                <a:effectLst/>
                <a:latin typeface="+mn-ea"/>
                <a:ea typeface="+mn-ea"/>
              </a:rPr>
              <a:t>Background</a:t>
            </a:r>
            <a:endParaRPr lang="zh-CN" altLang="en-US" sz="1500" dirty="0"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sp>
        <p:nvSpPr>
          <p:cNvPr id="12" name="TextBox 17">
            <a:hlinkClick r:id="" action="ppaction://hlinkshowjump?jump=nextslide" highlightClick="1"/>
            <a:hlinkHover r:id="rId3" action="ppaction://hlinksldjump" highlightClick="1"/>
          </p:cNvPr>
          <p:cNvSpPr txBox="1"/>
          <p:nvPr userDrawn="1"/>
        </p:nvSpPr>
        <p:spPr>
          <a:xfrm>
            <a:off x="3333547" y="141128"/>
            <a:ext cx="1332235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>
              <a:defRPr/>
            </a:pPr>
            <a:r>
              <a:rPr lang="zh-CN" altLang="en-US" sz="1100" dirty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rPr>
              <a:t>论文综述</a:t>
            </a:r>
          </a:p>
        </p:txBody>
      </p:sp>
      <p:sp>
        <p:nvSpPr>
          <p:cNvPr id="13" name="TextBox 18">
            <a:hlinkClick r:id="" action="ppaction://noaction" highlightClick="1"/>
            <a:hlinkHover r:id="rId4" action="ppaction://hlinksldjump" highlightClick="1"/>
          </p:cNvPr>
          <p:cNvSpPr txBox="1"/>
          <p:nvPr userDrawn="1"/>
        </p:nvSpPr>
        <p:spPr>
          <a:xfrm>
            <a:off x="4767656" y="141128"/>
            <a:ext cx="1343645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>
              <a:defRPr/>
            </a:pPr>
            <a:r>
              <a:rPr lang="zh-CN" altLang="en-US" sz="1100" dirty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rPr>
              <a:t>关键技术与难点</a:t>
            </a:r>
          </a:p>
        </p:txBody>
      </p:sp>
      <p:sp>
        <p:nvSpPr>
          <p:cNvPr id="14" name="TextBox 19">
            <a:hlinkClick r:id="" action="ppaction://noaction" highlightClick="1"/>
            <a:hlinkHover r:id="rId5" action="ppaction://hlinksldjump" highlightClick="1"/>
          </p:cNvPr>
          <p:cNvSpPr txBox="1"/>
          <p:nvPr userDrawn="1"/>
        </p:nvSpPr>
        <p:spPr>
          <a:xfrm>
            <a:off x="6213175" y="141128"/>
            <a:ext cx="1427063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>
              <a:defRPr/>
            </a:pPr>
            <a:r>
              <a:rPr lang="zh-CN" altLang="en-US" sz="1100" dirty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rPr>
              <a:t>研究成果与应用</a:t>
            </a:r>
          </a:p>
        </p:txBody>
      </p:sp>
      <p:sp>
        <p:nvSpPr>
          <p:cNvPr id="15" name="TextBox 20">
            <a:hlinkClick r:id="" action="ppaction://noaction" highlightClick="1"/>
            <a:hlinkHover r:id="rId6" action="ppaction://hlinksldjump" highlightClick="1"/>
          </p:cNvPr>
          <p:cNvSpPr txBox="1"/>
          <p:nvPr userDrawn="1"/>
        </p:nvSpPr>
        <p:spPr>
          <a:xfrm>
            <a:off x="7742113" y="141128"/>
            <a:ext cx="1173162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>
              <a:defRPr/>
            </a:pPr>
            <a:r>
              <a:rPr lang="zh-CN" altLang="en-US" sz="1100" dirty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rPr>
              <a:t>论文总结</a:t>
            </a:r>
          </a:p>
        </p:txBody>
      </p:sp>
      <p:cxnSp>
        <p:nvCxnSpPr>
          <p:cNvPr id="25" name="直接连接符 24"/>
          <p:cNvCxnSpPr/>
          <p:nvPr userDrawn="1"/>
        </p:nvCxnSpPr>
        <p:spPr>
          <a:xfrm>
            <a:off x="4598055" y="0"/>
            <a:ext cx="0" cy="61594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 userDrawn="1"/>
        </p:nvCxnSpPr>
        <p:spPr>
          <a:xfrm>
            <a:off x="6193922" y="0"/>
            <a:ext cx="0" cy="61594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 userDrawn="1"/>
        </p:nvCxnSpPr>
        <p:spPr>
          <a:xfrm>
            <a:off x="7724705" y="0"/>
            <a:ext cx="0" cy="61594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1FAFF5E1-4721-5E6A-66C5-5172FF180DA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" y="46449"/>
            <a:ext cx="178919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303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834E4-E626-44F9-A009-32BCC0529E19}" type="datetimeFigureOut">
              <a:rPr lang="zh-CN" altLang="en-US" smtClean="0"/>
              <a:pPr/>
              <a:t>2024/1/8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A92A-2A80-4E55-8588-3B131481266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0328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834E4-E626-44F9-A009-32BCC0529E19}" type="datetimeFigureOut">
              <a:rPr lang="zh-CN" altLang="en-US" smtClean="0"/>
              <a:pPr/>
              <a:t>2024/1/8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A92A-2A80-4E55-8588-3B131481266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2423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834E4-E626-44F9-A009-32BCC0529E19}" type="datetimeFigureOut">
              <a:rPr lang="zh-CN" altLang="en-US" smtClean="0"/>
              <a:pPr/>
              <a:t>2024/1/8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A92A-2A80-4E55-8588-3B131481266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525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1" cy="6000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3344420" y="-2666"/>
            <a:ext cx="1412362" cy="6000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>
            <a:grpSpLocks/>
          </p:cNvGrpSpPr>
          <p:nvPr userDrawn="1"/>
        </p:nvGrpSpPr>
        <p:grpSpPr bwMode="auto">
          <a:xfrm>
            <a:off x="1370013" y="106363"/>
            <a:ext cx="1330325" cy="474662"/>
            <a:chOff x="1399441" y="1145221"/>
            <a:chExt cx="1329556" cy="474509"/>
          </a:xfrm>
        </p:grpSpPr>
        <p:sp>
          <p:nvSpPr>
            <p:cNvPr id="9" name="圆角矩形 8"/>
            <p:cNvSpPr/>
            <p:nvPr/>
          </p:nvSpPr>
          <p:spPr>
            <a:xfrm>
              <a:off x="1399441" y="1145221"/>
              <a:ext cx="1329556" cy="38405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/>
            </a:p>
          </p:txBody>
        </p:sp>
        <p:sp>
          <p:nvSpPr>
            <p:cNvPr id="10" name="TextBox 15"/>
            <p:cNvSpPr txBox="1">
              <a:spLocks noChangeArrowheads="1"/>
            </p:cNvSpPr>
            <p:nvPr/>
          </p:nvSpPr>
          <p:spPr bwMode="auto">
            <a:xfrm>
              <a:off x="1691214" y="1281176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1" name="TextBox 16">
            <a:hlinkClick r:id="" action="ppaction://noaction" highlightClick="1"/>
            <a:hlinkHover r:id="rId2" action="ppaction://hlinksldjump" highlightClick="1"/>
          </p:cNvPr>
          <p:cNvSpPr txBox="1"/>
          <p:nvPr userDrawn="1"/>
        </p:nvSpPr>
        <p:spPr>
          <a:xfrm>
            <a:off x="1979928" y="141128"/>
            <a:ext cx="1251745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chemeClr val="bg1">
                    <a:lumMod val="85000"/>
                  </a:schemeClr>
                </a:solidFill>
                <a:effectLst/>
                <a:latin typeface="+mn-ea"/>
                <a:ea typeface="+mn-ea"/>
              </a:rPr>
              <a:t>选题背景及意义</a:t>
            </a:r>
          </a:p>
        </p:txBody>
      </p:sp>
      <p:sp>
        <p:nvSpPr>
          <p:cNvPr id="12" name="TextBox 17">
            <a:hlinkClick r:id="" action="ppaction://hlinkshowjump?jump=nextslide" highlightClick="1"/>
            <a:hlinkHover r:id="rId3" action="ppaction://hlinksldjump" highlightClick="1"/>
          </p:cNvPr>
          <p:cNvSpPr txBox="1"/>
          <p:nvPr userDrawn="1"/>
        </p:nvSpPr>
        <p:spPr>
          <a:xfrm>
            <a:off x="3333547" y="141128"/>
            <a:ext cx="1332235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>
              <a:defRPr/>
            </a:pPr>
            <a:r>
              <a:rPr lang="zh-CN" altLang="en-US" sz="1100" dirty="0">
                <a:solidFill>
                  <a:schemeClr val="bg1"/>
                </a:solidFill>
                <a:latin typeface="+mn-ea"/>
                <a:ea typeface="+mn-ea"/>
              </a:rPr>
              <a:t>论文综述</a:t>
            </a:r>
          </a:p>
        </p:txBody>
      </p:sp>
      <p:sp>
        <p:nvSpPr>
          <p:cNvPr id="13" name="TextBox 18">
            <a:hlinkClick r:id="" action="ppaction://noaction" highlightClick="1"/>
            <a:hlinkHover r:id="rId4" action="ppaction://hlinksldjump" highlightClick="1"/>
          </p:cNvPr>
          <p:cNvSpPr txBox="1"/>
          <p:nvPr userDrawn="1"/>
        </p:nvSpPr>
        <p:spPr>
          <a:xfrm>
            <a:off x="4767656" y="141128"/>
            <a:ext cx="1343645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>
              <a:defRPr/>
            </a:pPr>
            <a:r>
              <a:rPr lang="zh-CN" altLang="en-US" sz="1100" dirty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rPr>
              <a:t>关键技术与难点</a:t>
            </a:r>
          </a:p>
        </p:txBody>
      </p:sp>
      <p:sp>
        <p:nvSpPr>
          <p:cNvPr id="14" name="TextBox 19">
            <a:hlinkClick r:id="" action="ppaction://noaction" highlightClick="1"/>
            <a:hlinkHover r:id="rId5" action="ppaction://hlinksldjump" highlightClick="1"/>
          </p:cNvPr>
          <p:cNvSpPr txBox="1"/>
          <p:nvPr userDrawn="1"/>
        </p:nvSpPr>
        <p:spPr>
          <a:xfrm>
            <a:off x="6213175" y="141128"/>
            <a:ext cx="1427063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>
              <a:defRPr/>
            </a:pPr>
            <a:r>
              <a:rPr lang="zh-CN" altLang="en-US" sz="1100" dirty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rPr>
              <a:t>研究成果与应用</a:t>
            </a:r>
          </a:p>
        </p:txBody>
      </p:sp>
      <p:sp>
        <p:nvSpPr>
          <p:cNvPr id="15" name="TextBox 20">
            <a:hlinkClick r:id="" action="ppaction://noaction" highlightClick="1"/>
            <a:hlinkHover r:id="rId6" action="ppaction://hlinksldjump" highlightClick="1"/>
          </p:cNvPr>
          <p:cNvSpPr txBox="1"/>
          <p:nvPr userDrawn="1"/>
        </p:nvSpPr>
        <p:spPr>
          <a:xfrm>
            <a:off x="7742113" y="141128"/>
            <a:ext cx="1173162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>
              <a:defRPr/>
            </a:pPr>
            <a:r>
              <a:rPr lang="zh-CN" altLang="en-US" sz="1100" dirty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rPr>
              <a:t>论文总结</a:t>
            </a: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6193922" y="0"/>
            <a:ext cx="0" cy="61594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 userDrawn="1"/>
        </p:nvCxnSpPr>
        <p:spPr>
          <a:xfrm>
            <a:off x="7724705" y="0"/>
            <a:ext cx="0" cy="61594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778AE096-2256-7DC9-188D-AF4DA6A8047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" y="46449"/>
            <a:ext cx="178919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5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1" cy="6000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2" name="矩形 21"/>
          <p:cNvSpPr/>
          <p:nvPr userDrawn="1"/>
        </p:nvSpPr>
        <p:spPr>
          <a:xfrm>
            <a:off x="4686816" y="-5076"/>
            <a:ext cx="1464124" cy="6027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>
            <a:grpSpLocks/>
          </p:cNvGrpSpPr>
          <p:nvPr userDrawn="1"/>
        </p:nvGrpSpPr>
        <p:grpSpPr bwMode="auto">
          <a:xfrm>
            <a:off x="1370013" y="106363"/>
            <a:ext cx="1330325" cy="474662"/>
            <a:chOff x="1399441" y="1145221"/>
            <a:chExt cx="1329556" cy="474509"/>
          </a:xfrm>
        </p:grpSpPr>
        <p:sp>
          <p:nvSpPr>
            <p:cNvPr id="9" name="圆角矩形 8"/>
            <p:cNvSpPr/>
            <p:nvPr/>
          </p:nvSpPr>
          <p:spPr>
            <a:xfrm>
              <a:off x="1399441" y="1145221"/>
              <a:ext cx="1329556" cy="38405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/>
            </a:p>
          </p:txBody>
        </p:sp>
        <p:sp>
          <p:nvSpPr>
            <p:cNvPr id="10" name="TextBox 15"/>
            <p:cNvSpPr txBox="1">
              <a:spLocks noChangeArrowheads="1"/>
            </p:cNvSpPr>
            <p:nvPr/>
          </p:nvSpPr>
          <p:spPr bwMode="auto">
            <a:xfrm>
              <a:off x="1691214" y="1281176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1" name="TextBox 16">
            <a:hlinkClick r:id="" action="ppaction://noaction" highlightClick="1"/>
            <a:hlinkHover r:id="rId2" action="ppaction://hlinksldjump" highlightClick="1"/>
          </p:cNvPr>
          <p:cNvSpPr txBox="1"/>
          <p:nvPr userDrawn="1"/>
        </p:nvSpPr>
        <p:spPr>
          <a:xfrm>
            <a:off x="1979928" y="141128"/>
            <a:ext cx="1251745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chemeClr val="bg1">
                    <a:lumMod val="85000"/>
                  </a:schemeClr>
                </a:solidFill>
                <a:effectLst/>
                <a:latin typeface="+mn-ea"/>
                <a:ea typeface="+mn-ea"/>
              </a:rPr>
              <a:t>选题背景及意义</a:t>
            </a:r>
          </a:p>
        </p:txBody>
      </p:sp>
      <p:sp>
        <p:nvSpPr>
          <p:cNvPr id="12" name="TextBox 17">
            <a:hlinkClick r:id="" action="ppaction://hlinkshowjump?jump=nextslide" highlightClick="1"/>
            <a:hlinkHover r:id="rId3" action="ppaction://hlinksldjump" highlightClick="1"/>
          </p:cNvPr>
          <p:cNvSpPr txBox="1"/>
          <p:nvPr userDrawn="1"/>
        </p:nvSpPr>
        <p:spPr>
          <a:xfrm>
            <a:off x="3333547" y="141128"/>
            <a:ext cx="1332235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>
              <a:defRPr/>
            </a:pPr>
            <a:r>
              <a:rPr lang="zh-CN" altLang="en-US" sz="1100" dirty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rPr>
              <a:t>论文综述</a:t>
            </a:r>
          </a:p>
        </p:txBody>
      </p:sp>
      <p:sp>
        <p:nvSpPr>
          <p:cNvPr id="13" name="TextBox 18">
            <a:hlinkClick r:id="" action="ppaction://noaction" highlightClick="1"/>
            <a:hlinkHover r:id="rId4" action="ppaction://hlinksldjump" highlightClick="1"/>
          </p:cNvPr>
          <p:cNvSpPr txBox="1"/>
          <p:nvPr userDrawn="1"/>
        </p:nvSpPr>
        <p:spPr>
          <a:xfrm>
            <a:off x="4767656" y="141128"/>
            <a:ext cx="1343645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>
              <a:defRPr/>
            </a:pPr>
            <a:r>
              <a:rPr lang="zh-CN" altLang="en-US" sz="1100" dirty="0">
                <a:solidFill>
                  <a:schemeClr val="bg1"/>
                </a:solidFill>
                <a:latin typeface="+mn-ea"/>
                <a:ea typeface="+mn-ea"/>
              </a:rPr>
              <a:t>关键技术与难点</a:t>
            </a:r>
          </a:p>
        </p:txBody>
      </p:sp>
      <p:sp>
        <p:nvSpPr>
          <p:cNvPr id="14" name="TextBox 19">
            <a:hlinkClick r:id="" action="ppaction://noaction" highlightClick="1"/>
            <a:hlinkHover r:id="rId5" action="ppaction://hlinksldjump" highlightClick="1"/>
          </p:cNvPr>
          <p:cNvSpPr txBox="1"/>
          <p:nvPr userDrawn="1"/>
        </p:nvSpPr>
        <p:spPr>
          <a:xfrm>
            <a:off x="6213175" y="141128"/>
            <a:ext cx="1427063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>
              <a:defRPr/>
            </a:pPr>
            <a:r>
              <a:rPr lang="zh-CN" altLang="en-US" sz="1100" dirty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rPr>
              <a:t>研究成果与应用</a:t>
            </a:r>
          </a:p>
        </p:txBody>
      </p:sp>
      <p:sp>
        <p:nvSpPr>
          <p:cNvPr id="15" name="TextBox 20">
            <a:hlinkClick r:id="" action="ppaction://noaction" highlightClick="1"/>
            <a:hlinkHover r:id="rId6" action="ppaction://hlinksldjump" highlightClick="1"/>
          </p:cNvPr>
          <p:cNvSpPr txBox="1"/>
          <p:nvPr userDrawn="1"/>
        </p:nvSpPr>
        <p:spPr>
          <a:xfrm>
            <a:off x="7742113" y="141128"/>
            <a:ext cx="1173162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>
              <a:defRPr/>
            </a:pPr>
            <a:r>
              <a:rPr lang="zh-CN" altLang="en-US" sz="1100" dirty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rPr>
              <a:t>论文总结</a:t>
            </a:r>
          </a:p>
        </p:txBody>
      </p:sp>
      <p:cxnSp>
        <p:nvCxnSpPr>
          <p:cNvPr id="23" name="直接连接符 22"/>
          <p:cNvCxnSpPr/>
          <p:nvPr userDrawn="1"/>
        </p:nvCxnSpPr>
        <p:spPr>
          <a:xfrm>
            <a:off x="3327369" y="0"/>
            <a:ext cx="0" cy="61594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 userDrawn="1"/>
        </p:nvCxnSpPr>
        <p:spPr>
          <a:xfrm>
            <a:off x="7724705" y="0"/>
            <a:ext cx="0" cy="61594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3C9E02E9-D0D2-ECCD-FBC1-A6E6B176834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" y="46449"/>
            <a:ext cx="178919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09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1" cy="6000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6169705" y="-5075"/>
            <a:ext cx="1464124" cy="6027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>
            <a:grpSpLocks/>
          </p:cNvGrpSpPr>
          <p:nvPr userDrawn="1"/>
        </p:nvGrpSpPr>
        <p:grpSpPr bwMode="auto">
          <a:xfrm>
            <a:off x="1370013" y="106363"/>
            <a:ext cx="1330325" cy="474662"/>
            <a:chOff x="1399441" y="1145221"/>
            <a:chExt cx="1329556" cy="474509"/>
          </a:xfrm>
        </p:grpSpPr>
        <p:sp>
          <p:nvSpPr>
            <p:cNvPr id="9" name="圆角矩形 8"/>
            <p:cNvSpPr/>
            <p:nvPr/>
          </p:nvSpPr>
          <p:spPr>
            <a:xfrm>
              <a:off x="1399441" y="1145221"/>
              <a:ext cx="1329556" cy="38405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/>
            </a:p>
          </p:txBody>
        </p:sp>
        <p:sp>
          <p:nvSpPr>
            <p:cNvPr id="10" name="TextBox 15"/>
            <p:cNvSpPr txBox="1">
              <a:spLocks noChangeArrowheads="1"/>
            </p:cNvSpPr>
            <p:nvPr/>
          </p:nvSpPr>
          <p:spPr bwMode="auto">
            <a:xfrm>
              <a:off x="1691214" y="1281176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1" name="TextBox 16">
            <a:hlinkClick r:id="" action="ppaction://noaction" highlightClick="1"/>
            <a:hlinkHover r:id="rId2" action="ppaction://hlinksldjump" highlightClick="1"/>
          </p:cNvPr>
          <p:cNvSpPr txBox="1"/>
          <p:nvPr userDrawn="1"/>
        </p:nvSpPr>
        <p:spPr>
          <a:xfrm>
            <a:off x="1979928" y="141128"/>
            <a:ext cx="1251745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chemeClr val="bg1">
                    <a:lumMod val="85000"/>
                  </a:schemeClr>
                </a:solidFill>
                <a:effectLst/>
                <a:latin typeface="+mn-ea"/>
                <a:ea typeface="+mn-ea"/>
              </a:rPr>
              <a:t>选题背景及意义</a:t>
            </a:r>
          </a:p>
        </p:txBody>
      </p:sp>
      <p:sp>
        <p:nvSpPr>
          <p:cNvPr id="12" name="TextBox 17">
            <a:hlinkClick r:id="" action="ppaction://hlinkshowjump?jump=nextslide" highlightClick="1"/>
            <a:hlinkHover r:id="rId3" action="ppaction://hlinksldjump" highlightClick="1"/>
          </p:cNvPr>
          <p:cNvSpPr txBox="1"/>
          <p:nvPr userDrawn="1"/>
        </p:nvSpPr>
        <p:spPr>
          <a:xfrm>
            <a:off x="3333547" y="141128"/>
            <a:ext cx="1332235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>
              <a:defRPr/>
            </a:pPr>
            <a:r>
              <a:rPr lang="zh-CN" altLang="en-US" sz="1100" dirty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rPr>
              <a:t>论文综述</a:t>
            </a:r>
          </a:p>
        </p:txBody>
      </p:sp>
      <p:sp>
        <p:nvSpPr>
          <p:cNvPr id="13" name="TextBox 18">
            <a:hlinkClick r:id="" action="ppaction://noaction" highlightClick="1"/>
            <a:hlinkHover r:id="rId4" action="ppaction://hlinksldjump" highlightClick="1"/>
          </p:cNvPr>
          <p:cNvSpPr txBox="1"/>
          <p:nvPr userDrawn="1"/>
        </p:nvSpPr>
        <p:spPr>
          <a:xfrm>
            <a:off x="4767656" y="141128"/>
            <a:ext cx="1343645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>
              <a:defRPr/>
            </a:pPr>
            <a:r>
              <a:rPr lang="zh-CN" altLang="en-US" sz="1100" dirty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rPr>
              <a:t>关键技术与难点</a:t>
            </a:r>
          </a:p>
        </p:txBody>
      </p:sp>
      <p:sp>
        <p:nvSpPr>
          <p:cNvPr id="14" name="TextBox 19">
            <a:hlinkClick r:id="" action="ppaction://noaction" highlightClick="1"/>
            <a:hlinkHover r:id="rId5" action="ppaction://hlinksldjump" highlightClick="1"/>
          </p:cNvPr>
          <p:cNvSpPr txBox="1"/>
          <p:nvPr userDrawn="1"/>
        </p:nvSpPr>
        <p:spPr>
          <a:xfrm>
            <a:off x="6213175" y="141128"/>
            <a:ext cx="1427063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>
              <a:defRPr/>
            </a:pPr>
            <a:r>
              <a:rPr lang="zh-CN" altLang="en-US" sz="1100" dirty="0">
                <a:solidFill>
                  <a:schemeClr val="bg1"/>
                </a:solidFill>
                <a:latin typeface="+mn-ea"/>
                <a:ea typeface="+mn-ea"/>
              </a:rPr>
              <a:t>研究成果与应用</a:t>
            </a:r>
          </a:p>
        </p:txBody>
      </p:sp>
      <p:sp>
        <p:nvSpPr>
          <p:cNvPr id="15" name="TextBox 20">
            <a:hlinkClick r:id="" action="ppaction://noaction" highlightClick="1"/>
            <a:hlinkHover r:id="rId6" action="ppaction://hlinksldjump" highlightClick="1"/>
          </p:cNvPr>
          <p:cNvSpPr txBox="1"/>
          <p:nvPr userDrawn="1"/>
        </p:nvSpPr>
        <p:spPr>
          <a:xfrm>
            <a:off x="7742113" y="141128"/>
            <a:ext cx="1173162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>
              <a:defRPr/>
            </a:pPr>
            <a:r>
              <a:rPr lang="zh-CN" altLang="en-US" sz="1100" dirty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rPr>
              <a:t>论文总结</a:t>
            </a:r>
          </a:p>
        </p:txBody>
      </p:sp>
      <p:cxnSp>
        <p:nvCxnSpPr>
          <p:cNvPr id="16" name="直接连接符 15"/>
          <p:cNvCxnSpPr/>
          <p:nvPr userDrawn="1"/>
        </p:nvCxnSpPr>
        <p:spPr>
          <a:xfrm>
            <a:off x="3333547" y="0"/>
            <a:ext cx="0" cy="61594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 userDrawn="1"/>
        </p:nvCxnSpPr>
        <p:spPr>
          <a:xfrm>
            <a:off x="4598055" y="0"/>
            <a:ext cx="0" cy="61594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25F96D9E-4057-A469-568A-5F6F6DCE26D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" y="46449"/>
            <a:ext cx="178919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56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1" cy="6000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9" name="矩形 18"/>
          <p:cNvSpPr/>
          <p:nvPr userDrawn="1"/>
        </p:nvSpPr>
        <p:spPr>
          <a:xfrm>
            <a:off x="7605740" y="-910"/>
            <a:ext cx="1538259" cy="6027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>
            <a:grpSpLocks/>
          </p:cNvGrpSpPr>
          <p:nvPr userDrawn="1"/>
        </p:nvGrpSpPr>
        <p:grpSpPr bwMode="auto">
          <a:xfrm>
            <a:off x="1370013" y="106363"/>
            <a:ext cx="1330325" cy="474662"/>
            <a:chOff x="1399441" y="1145221"/>
            <a:chExt cx="1329556" cy="474509"/>
          </a:xfrm>
        </p:grpSpPr>
        <p:sp>
          <p:nvSpPr>
            <p:cNvPr id="9" name="圆角矩形 8"/>
            <p:cNvSpPr/>
            <p:nvPr/>
          </p:nvSpPr>
          <p:spPr>
            <a:xfrm>
              <a:off x="1399441" y="1145221"/>
              <a:ext cx="1329556" cy="38405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/>
            </a:p>
          </p:txBody>
        </p:sp>
        <p:sp>
          <p:nvSpPr>
            <p:cNvPr id="10" name="TextBox 15"/>
            <p:cNvSpPr txBox="1">
              <a:spLocks noChangeArrowheads="1"/>
            </p:cNvSpPr>
            <p:nvPr/>
          </p:nvSpPr>
          <p:spPr bwMode="auto">
            <a:xfrm>
              <a:off x="1691214" y="1281176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1" name="TextBox 16">
            <a:hlinkClick r:id="" action="ppaction://noaction" highlightClick="1"/>
            <a:hlinkHover r:id="rId2" action="ppaction://hlinksldjump" highlightClick="1"/>
          </p:cNvPr>
          <p:cNvSpPr txBox="1"/>
          <p:nvPr userDrawn="1"/>
        </p:nvSpPr>
        <p:spPr>
          <a:xfrm>
            <a:off x="1979928" y="141128"/>
            <a:ext cx="1251745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chemeClr val="bg1">
                    <a:lumMod val="85000"/>
                  </a:schemeClr>
                </a:solidFill>
                <a:effectLst/>
                <a:latin typeface="+mn-ea"/>
                <a:ea typeface="+mn-ea"/>
              </a:rPr>
              <a:t>选题背景及意义</a:t>
            </a:r>
          </a:p>
        </p:txBody>
      </p:sp>
      <p:sp>
        <p:nvSpPr>
          <p:cNvPr id="12" name="TextBox 17">
            <a:hlinkClick r:id="" action="ppaction://hlinkshowjump?jump=nextslide" highlightClick="1"/>
            <a:hlinkHover r:id="rId3" action="ppaction://hlinksldjump" highlightClick="1"/>
          </p:cNvPr>
          <p:cNvSpPr txBox="1"/>
          <p:nvPr userDrawn="1"/>
        </p:nvSpPr>
        <p:spPr>
          <a:xfrm>
            <a:off x="3333547" y="141128"/>
            <a:ext cx="1332235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>
              <a:defRPr/>
            </a:pPr>
            <a:r>
              <a:rPr lang="zh-CN" altLang="en-US" sz="1100" dirty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rPr>
              <a:t>论文综述</a:t>
            </a:r>
          </a:p>
        </p:txBody>
      </p:sp>
      <p:sp>
        <p:nvSpPr>
          <p:cNvPr id="13" name="TextBox 18">
            <a:hlinkClick r:id="" action="ppaction://noaction" highlightClick="1"/>
            <a:hlinkHover r:id="rId4" action="ppaction://hlinksldjump" highlightClick="1"/>
          </p:cNvPr>
          <p:cNvSpPr txBox="1"/>
          <p:nvPr userDrawn="1"/>
        </p:nvSpPr>
        <p:spPr>
          <a:xfrm>
            <a:off x="4767656" y="141128"/>
            <a:ext cx="1343645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>
              <a:defRPr/>
            </a:pPr>
            <a:r>
              <a:rPr lang="zh-CN" altLang="en-US" sz="1100" dirty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rPr>
              <a:t>关键技术与难点</a:t>
            </a:r>
          </a:p>
        </p:txBody>
      </p:sp>
      <p:sp>
        <p:nvSpPr>
          <p:cNvPr id="14" name="TextBox 19">
            <a:hlinkClick r:id="" action="ppaction://noaction" highlightClick="1"/>
            <a:hlinkHover r:id="rId5" action="ppaction://hlinksldjump" highlightClick="1"/>
          </p:cNvPr>
          <p:cNvSpPr txBox="1"/>
          <p:nvPr userDrawn="1"/>
        </p:nvSpPr>
        <p:spPr>
          <a:xfrm>
            <a:off x="6213175" y="141128"/>
            <a:ext cx="1427063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>
              <a:defRPr/>
            </a:pPr>
            <a:r>
              <a:rPr lang="zh-CN" altLang="en-US" sz="1100" dirty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rPr>
              <a:t>研究成果与应用</a:t>
            </a:r>
          </a:p>
        </p:txBody>
      </p:sp>
      <p:sp>
        <p:nvSpPr>
          <p:cNvPr id="15" name="TextBox 20">
            <a:hlinkClick r:id="" action="ppaction://noaction" highlightClick="1"/>
            <a:hlinkHover r:id="rId6" action="ppaction://hlinksldjump" highlightClick="1"/>
          </p:cNvPr>
          <p:cNvSpPr txBox="1"/>
          <p:nvPr userDrawn="1"/>
        </p:nvSpPr>
        <p:spPr>
          <a:xfrm>
            <a:off x="7742113" y="141128"/>
            <a:ext cx="1173162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>
              <a:defRPr/>
            </a:pPr>
            <a:r>
              <a:rPr lang="zh-CN" altLang="en-US" sz="1100" dirty="0">
                <a:solidFill>
                  <a:schemeClr val="bg1"/>
                </a:solidFill>
                <a:latin typeface="+mn-ea"/>
                <a:ea typeface="+mn-ea"/>
              </a:rPr>
              <a:t>论文总结</a:t>
            </a:r>
          </a:p>
        </p:txBody>
      </p:sp>
      <p:cxnSp>
        <p:nvCxnSpPr>
          <p:cNvPr id="16" name="直接连接符 15"/>
          <p:cNvCxnSpPr/>
          <p:nvPr userDrawn="1"/>
        </p:nvCxnSpPr>
        <p:spPr>
          <a:xfrm>
            <a:off x="3333547" y="0"/>
            <a:ext cx="0" cy="61594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 userDrawn="1"/>
        </p:nvCxnSpPr>
        <p:spPr>
          <a:xfrm>
            <a:off x="4598055" y="0"/>
            <a:ext cx="0" cy="61594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6193922" y="0"/>
            <a:ext cx="0" cy="61594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D1A988DF-F1DF-DD0F-AFBE-9B9CE028528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" y="46449"/>
            <a:ext cx="178919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77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2034AA1-B428-41E0-B535-BC735A647CCF}" type="datetimeFigureOut">
              <a:rPr lang="zh-CN" altLang="en-US" smtClean="0"/>
              <a:pPr/>
              <a:t>2024/1/8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EFB799D-BE67-4BE2-9F59-C4A12D5D24B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367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2034AA1-B428-41E0-B535-BC735A647CCF}" type="datetimeFigureOut">
              <a:rPr lang="zh-CN" altLang="en-US" smtClean="0"/>
              <a:pPr/>
              <a:t>2024/1/8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EFB799D-BE67-4BE2-9F59-C4A12D5D24B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826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721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3" r:id="rId2"/>
    <p:sldLayoutId id="2147483662" r:id="rId3"/>
    <p:sldLayoutId id="2147483674" r:id="rId4"/>
    <p:sldLayoutId id="2147483675" r:id="rId5"/>
    <p:sldLayoutId id="2147483677" r:id="rId6"/>
    <p:sldLayoutId id="2147483676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50" r:id="rId18"/>
    <p:sldLayoutId id="2147483681" r:id="rId19"/>
    <p:sldLayoutId id="2147483682" r:id="rId20"/>
    <p:sldLayoutId id="2147483684" r:id="rId2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834E4-E626-44F9-A009-32BCC0529E19}" type="datetimeFigureOut">
              <a:rPr lang="zh-CN" altLang="en-US" smtClean="0"/>
              <a:pPr/>
              <a:t>2024/1/8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5A92A-2A80-4E55-8588-3B131481266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7033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" Target="slide13.xm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5" Type="http://schemas.openxmlformats.org/officeDocument/2006/relationships/slide" Target="slide11.xml"/><Relationship Id="rId4" Type="http://schemas.openxmlformats.org/officeDocument/2006/relationships/slide" Target="slide1.xml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" Target="slide13.xm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5" Type="http://schemas.openxmlformats.org/officeDocument/2006/relationships/slide" Target="slide11.xml"/><Relationship Id="rId4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" Target="slide13.xm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5" Type="http://schemas.openxmlformats.org/officeDocument/2006/relationships/slide" Target="slide11.xml"/><Relationship Id="rId4" Type="http://schemas.openxmlformats.org/officeDocument/2006/relationships/slide" Target="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5" Type="http://schemas.openxmlformats.org/officeDocument/2006/relationships/slide" Target="slide11.xml"/><Relationship Id="rId4" Type="http://schemas.openxmlformats.org/officeDocument/2006/relationships/slide" Target="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5" Type="http://schemas.openxmlformats.org/officeDocument/2006/relationships/slide" Target="slide11.xml"/><Relationship Id="rId4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" Target="slide13.xm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5" Type="http://schemas.openxmlformats.org/officeDocument/2006/relationships/slide" Target="slide11.xml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" Target="slide13.xm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5" Type="http://schemas.openxmlformats.org/officeDocument/2006/relationships/slide" Target="slide11.xml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5" Type="http://schemas.openxmlformats.org/officeDocument/2006/relationships/slide" Target="slide11.xml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" Target="slide13.xm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11" Type="http://schemas.openxmlformats.org/officeDocument/2006/relationships/image" Target="../media/image12.png"/><Relationship Id="rId5" Type="http://schemas.openxmlformats.org/officeDocument/2006/relationships/slide" Target="slide11.xml"/><Relationship Id="rId10" Type="http://schemas.openxmlformats.org/officeDocument/2006/relationships/image" Target="../media/image11.png"/><Relationship Id="rId4" Type="http://schemas.openxmlformats.org/officeDocument/2006/relationships/slide" Target="slide1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" Target="slide13.xm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5" Type="http://schemas.openxmlformats.org/officeDocument/2006/relationships/slide" Target="slide11.xml"/><Relationship Id="rId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" Target="slide13.xml"/><Relationship Id="rId7" Type="http://schemas.openxmlformats.org/officeDocument/2006/relationships/image" Target="../media/image6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11" Type="http://schemas.openxmlformats.org/officeDocument/2006/relationships/image" Target="../media/image12.png"/><Relationship Id="rId5" Type="http://schemas.openxmlformats.org/officeDocument/2006/relationships/slide" Target="slide11.xml"/><Relationship Id="rId10" Type="http://schemas.openxmlformats.org/officeDocument/2006/relationships/image" Target="../media/image16.png"/><Relationship Id="rId4" Type="http://schemas.openxmlformats.org/officeDocument/2006/relationships/slide" Target="slide1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" Target="slide13.xm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5" Type="http://schemas.openxmlformats.org/officeDocument/2006/relationships/slide" Target="slide11.xml"/><Relationship Id="rId10" Type="http://schemas.openxmlformats.org/officeDocument/2006/relationships/image" Target="../media/image20.png"/><Relationship Id="rId4" Type="http://schemas.openxmlformats.org/officeDocument/2006/relationships/slide" Target="slide1.xml"/><Relationship Id="rId9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slide" Target="slide13.xm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5" Type="http://schemas.openxmlformats.org/officeDocument/2006/relationships/slide" Target="slide11.xml"/><Relationship Id="rId4" Type="http://schemas.openxmlformats.org/officeDocument/2006/relationships/slide" Target="slide1.xml"/><Relationship Id="rId9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文本框 51"/>
          <p:cNvSpPr txBox="1"/>
          <p:nvPr/>
        </p:nvSpPr>
        <p:spPr>
          <a:xfrm>
            <a:off x="1510534" y="1722027"/>
            <a:ext cx="6144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华康俪金黑W8(P)" pitchFamily="34" charset="-122"/>
                <a:ea typeface="华康俪金黑W8(P)" pitchFamily="34" charset="-122"/>
              </a:rPr>
              <a:t>虚拟与现实之间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C9392FD-7E5A-06B3-02CA-5836AEC41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33" y="71865"/>
            <a:ext cx="3067151" cy="86409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BBBDD3C-E59D-C8CA-53E7-001C34EFDA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027" y="0"/>
            <a:ext cx="3203973" cy="1080000"/>
          </a:xfrm>
          <a:prstGeom prst="rect">
            <a:avLst/>
          </a:prstGeom>
        </p:spPr>
      </p:pic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6832102C-573D-3266-A6EC-8844211D0374}"/>
              </a:ext>
            </a:extLst>
          </p:cNvPr>
          <p:cNvCxnSpPr>
            <a:cxnSpLocks/>
          </p:cNvCxnSpPr>
          <p:nvPr/>
        </p:nvCxnSpPr>
        <p:spPr>
          <a:xfrm>
            <a:off x="0" y="2969310"/>
            <a:ext cx="9144000" cy="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92D63403-56B3-D297-D507-BDFD0A85869A}"/>
              </a:ext>
            </a:extLst>
          </p:cNvPr>
          <p:cNvSpPr txBox="1"/>
          <p:nvPr/>
        </p:nvSpPr>
        <p:spPr>
          <a:xfrm>
            <a:off x="321034" y="1760233"/>
            <a:ext cx="85019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SPATIO-TEMPORAL ANALYSIS OF URBAN ECONOMIC RESILIENCE DURING COVID-19 WITH MULTILAYER COMPLEX NETWORKS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4E5AF54-F1A8-F2AB-1712-8936E04DF561}"/>
              </a:ext>
            </a:extLst>
          </p:cNvPr>
          <p:cNvGrpSpPr/>
          <p:nvPr/>
        </p:nvGrpSpPr>
        <p:grpSpPr>
          <a:xfrm>
            <a:off x="0" y="3286924"/>
            <a:ext cx="9144000" cy="1856576"/>
            <a:chOff x="0" y="3286924"/>
            <a:chExt cx="9144000" cy="1856576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9D71C952-17F2-E56C-D767-8E8B0A02A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286924"/>
              <a:ext cx="9144000" cy="1856576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4B379FE1-23D2-25B3-09F4-8BF40F0F3F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579" t="-1454" b="70985"/>
            <a:stretch/>
          </p:blipFill>
          <p:spPr>
            <a:xfrm>
              <a:off x="142232" y="3415502"/>
              <a:ext cx="9001767" cy="2917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391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8821738" y="246063"/>
            <a:ext cx="322262" cy="2921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1" name="矩形 6"/>
          <p:cNvSpPr>
            <a:spLocks noChangeArrowheads="1"/>
          </p:cNvSpPr>
          <p:nvPr/>
        </p:nvSpPr>
        <p:spPr bwMode="auto">
          <a:xfrm>
            <a:off x="0" y="0"/>
            <a:ext cx="9144000" cy="600075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5" name="矩形 20"/>
          <p:cNvSpPr>
            <a:spLocks noChangeArrowheads="1"/>
          </p:cNvSpPr>
          <p:nvPr/>
        </p:nvSpPr>
        <p:spPr bwMode="auto">
          <a:xfrm>
            <a:off x="4604989" y="-1588"/>
            <a:ext cx="1582630" cy="600076"/>
          </a:xfrm>
          <a:prstGeom prst="rect">
            <a:avLst/>
          </a:prstGeom>
          <a:solidFill>
            <a:srgbClr val="398BEF"/>
          </a:solidFill>
          <a:ln w="127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59" name="组合 7"/>
          <p:cNvGrpSpPr>
            <a:grpSpLocks/>
          </p:cNvGrpSpPr>
          <p:nvPr/>
        </p:nvGrpSpPr>
        <p:grpSpPr bwMode="auto">
          <a:xfrm>
            <a:off x="1370013" y="106363"/>
            <a:ext cx="1330325" cy="474662"/>
            <a:chOff x="0" y="0"/>
            <a:chExt cx="1329556" cy="474509"/>
          </a:xfrm>
        </p:grpSpPr>
        <p:sp>
          <p:nvSpPr>
            <p:cNvPr id="63" name="圆角矩形 8"/>
            <p:cNvSpPr>
              <a:spLocks noChangeArrowheads="1"/>
            </p:cNvSpPr>
            <p:nvPr/>
          </p:nvSpPr>
          <p:spPr bwMode="auto">
            <a:xfrm>
              <a:off x="0" y="0"/>
              <a:ext cx="1329556" cy="38405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>
                <a:solidFill>
                  <a:srgbClr val="FFFFFF"/>
                </a:solidFill>
              </a:endParaRPr>
            </a:p>
          </p:txBody>
        </p:sp>
        <p:sp>
          <p:nvSpPr>
            <p:cNvPr id="64" name="TextBox 15"/>
            <p:cNvSpPr>
              <a:spLocks noChangeArrowheads="1"/>
            </p:cNvSpPr>
            <p:nvPr/>
          </p:nvSpPr>
          <p:spPr bwMode="auto">
            <a:xfrm>
              <a:off x="291773" y="135955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zh-CN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65" name="TextBox 16">
            <a:hlinkHover r:id="rId3" action="ppaction://hlinksldjump"/>
          </p:cNvPr>
          <p:cNvSpPr>
            <a:spLocks noChangeArrowheads="1"/>
          </p:cNvSpPr>
          <p:nvPr/>
        </p:nvSpPr>
        <p:spPr bwMode="auto">
          <a:xfrm>
            <a:off x="1979613" y="141288"/>
            <a:ext cx="137159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500" b="1" dirty="0">
                <a:solidFill>
                  <a:schemeClr val="bg1"/>
                </a:solidFill>
                <a:effectLst/>
                <a:latin typeface="+mn-ea"/>
                <a:ea typeface="+mn-ea"/>
              </a:rPr>
              <a:t>Background</a:t>
            </a:r>
            <a:endParaRPr lang="zh-CN" altLang="en-US" sz="1500" b="1" dirty="0"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sp>
        <p:nvSpPr>
          <p:cNvPr id="75" name="TextBox 17">
            <a:hlinkClick r:id="" action="ppaction://hlinkshowjump?jump=nextslide"/>
            <a:hlinkHover r:id="rId4" action="ppaction://hlinksldjump"/>
          </p:cNvPr>
          <p:cNvSpPr>
            <a:spLocks noChangeArrowheads="1"/>
          </p:cNvSpPr>
          <p:nvPr/>
        </p:nvSpPr>
        <p:spPr bwMode="auto">
          <a:xfrm>
            <a:off x="3198583" y="149239"/>
            <a:ext cx="154155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Methods</a:t>
            </a:r>
            <a:endParaRPr lang="zh-CN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77" name="TextBox 19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4621213" y="141288"/>
            <a:ext cx="14271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Results</a:t>
            </a:r>
            <a:endParaRPr lang="zh-CN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78" name="TextBox 20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6316899" y="149239"/>
            <a:ext cx="126182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Conclusion</a:t>
            </a:r>
            <a:endParaRPr lang="zh-CN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1" name="直接连接符 25"/>
          <p:cNvSpPr>
            <a:spLocks noChangeShapeType="1"/>
          </p:cNvSpPr>
          <p:nvPr/>
        </p:nvSpPr>
        <p:spPr bwMode="auto">
          <a:xfrm>
            <a:off x="619442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" name="直接连接符 26"/>
          <p:cNvSpPr>
            <a:spLocks noChangeShapeType="1"/>
          </p:cNvSpPr>
          <p:nvPr/>
        </p:nvSpPr>
        <p:spPr bwMode="auto">
          <a:xfrm>
            <a:off x="772477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ED6D081-1FA0-A0FA-6F61-124732EAFC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1" y="89961"/>
            <a:ext cx="1405799" cy="396000"/>
          </a:xfrm>
          <a:prstGeom prst="rect">
            <a:avLst/>
          </a:prstGeom>
        </p:spPr>
      </p:pic>
      <p:sp>
        <p:nvSpPr>
          <p:cNvPr id="27" name="TextBox 20">
            <a:hlinkHover r:id="rId6" action="ppaction://hlinksldjump"/>
            <a:extLst>
              <a:ext uri="{FF2B5EF4-FFF2-40B4-BE49-F238E27FC236}">
                <a16:creationId xmlns:a16="http://schemas.microsoft.com/office/drawing/2014/main" id="{5DE130D9-CBC8-FDF8-6A14-195B6BCC1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1000" y="143520"/>
            <a:ext cx="15154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  <a:latin typeface="+mn-ea"/>
              </a:rPr>
              <a:t>Future work</a:t>
            </a:r>
            <a:endParaRPr lang="zh-CN" altLang="en-US" sz="1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" name="直接连接符 24">
            <a:extLst>
              <a:ext uri="{FF2B5EF4-FFF2-40B4-BE49-F238E27FC236}">
                <a16:creationId xmlns:a16="http://schemas.microsoft.com/office/drawing/2014/main" id="{10B7F895-08D5-81CC-0FD2-28D7E5A23A3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0860" y="1327"/>
            <a:ext cx="1588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直接连接符 24">
            <a:extLst>
              <a:ext uri="{FF2B5EF4-FFF2-40B4-BE49-F238E27FC236}">
                <a16:creationId xmlns:a16="http://schemas.microsoft.com/office/drawing/2014/main" id="{78D59DD1-37EC-2D40-83E0-8D343F45F30C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3302" y="0"/>
            <a:ext cx="1588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773BC49-6E43-810C-A8DE-B092E9B29471}"/>
              </a:ext>
            </a:extLst>
          </p:cNvPr>
          <p:cNvSpPr txBox="1"/>
          <p:nvPr/>
        </p:nvSpPr>
        <p:spPr>
          <a:xfrm>
            <a:off x="0" y="690036"/>
            <a:ext cx="57515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+mn-ea"/>
              </a:rPr>
              <a:t>Effect of Lockdown on Disease Spreading Process and Economic Resilience</a:t>
            </a:r>
            <a:endParaRPr lang="zh-CN" altLang="en-US" sz="2000" b="1" dirty="0">
              <a:latin typeface="+mn-ea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3FFCDF9-2035-53F9-A094-EABA0616F4BF}"/>
              </a:ext>
            </a:extLst>
          </p:cNvPr>
          <p:cNvSpPr txBox="1"/>
          <p:nvPr/>
        </p:nvSpPr>
        <p:spPr>
          <a:xfrm>
            <a:off x="-6705" y="2171453"/>
            <a:ext cx="46588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+mn-ea"/>
              </a:rPr>
              <a:t>Remaining rate: the percentage of restaurants that endure.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+mn-ea"/>
              </a:rPr>
              <a:t>Death rate: the fraction of restaurants that go bankrupt.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+mn-ea"/>
              </a:rPr>
              <a:t> Birth rate: the percentage of new restaurants entering the market.</a:t>
            </a:r>
            <a:endParaRPr lang="zh-CN" altLang="en-US" sz="1600" dirty="0">
              <a:latin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97DE76FF-662A-D715-714B-F728B2C86442}"/>
                  </a:ext>
                </a:extLst>
              </p:cNvPr>
              <p:cNvSpPr txBox="1"/>
              <p:nvPr/>
            </p:nvSpPr>
            <p:spPr>
              <a:xfrm>
                <a:off x="81267" y="4329979"/>
                <a:ext cx="448292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800" b="1" dirty="0">
                    <a:latin typeface="+mn-ea"/>
                  </a:rPr>
                  <a:t>The </a:t>
                </a:r>
                <a14:m>
                  <m:oMath xmlns:m="http://schemas.openxmlformats.org/officeDocument/2006/math">
                    <m:r>
                      <a:rPr lang="zh-CN" altLang="en-US" sz="1800" b="1" i="1" smtClean="0">
                        <a:latin typeface="Cambria Math" panose="02040503050406030204" pitchFamily="18" charset="0"/>
                      </a:rPr>
                      <m:t>𝜺</m:t>
                    </m:r>
                  </m:oMath>
                </a14:m>
                <a:r>
                  <a:rPr lang="en-US" altLang="zh-CN" sz="1800" b="1" dirty="0">
                    <a:latin typeface="+mn-ea"/>
                  </a:rPr>
                  <a:t>-value represents the intensity of the intervention policy (lockdown).</a:t>
                </a:r>
                <a:endParaRPr lang="zh-CN" altLang="en-US" sz="1800" b="1" dirty="0">
                  <a:latin typeface="+mn-ea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97DE76FF-662A-D715-714B-F728B2C86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67" y="4329979"/>
                <a:ext cx="4482924" cy="646331"/>
              </a:xfrm>
              <a:prstGeom prst="rect">
                <a:avLst/>
              </a:prstGeom>
              <a:blipFill>
                <a:blip r:embed="rId8"/>
                <a:stretch>
                  <a:fillRect l="-1087" t="-4717" r="-2446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图片 17">
            <a:extLst>
              <a:ext uri="{FF2B5EF4-FFF2-40B4-BE49-F238E27FC236}">
                <a16:creationId xmlns:a16="http://schemas.microsoft.com/office/drawing/2014/main" id="{9DE8BBD9-07AE-E02A-82FB-DBC744B9AD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628" y="1035069"/>
            <a:ext cx="4617372" cy="384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8821738" y="246063"/>
            <a:ext cx="322262" cy="2921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1" name="矩形 6"/>
          <p:cNvSpPr>
            <a:spLocks noChangeArrowheads="1"/>
          </p:cNvSpPr>
          <p:nvPr/>
        </p:nvSpPr>
        <p:spPr bwMode="auto">
          <a:xfrm>
            <a:off x="0" y="0"/>
            <a:ext cx="9144000" cy="600075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5" name="矩形 20"/>
          <p:cNvSpPr>
            <a:spLocks noChangeArrowheads="1"/>
          </p:cNvSpPr>
          <p:nvPr/>
        </p:nvSpPr>
        <p:spPr bwMode="auto">
          <a:xfrm>
            <a:off x="4604989" y="-1588"/>
            <a:ext cx="1582630" cy="600076"/>
          </a:xfrm>
          <a:prstGeom prst="rect">
            <a:avLst/>
          </a:prstGeom>
          <a:solidFill>
            <a:srgbClr val="398BEF"/>
          </a:solidFill>
          <a:ln w="127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59" name="组合 7"/>
          <p:cNvGrpSpPr>
            <a:grpSpLocks/>
          </p:cNvGrpSpPr>
          <p:nvPr/>
        </p:nvGrpSpPr>
        <p:grpSpPr bwMode="auto">
          <a:xfrm>
            <a:off x="1370013" y="106363"/>
            <a:ext cx="1330325" cy="474662"/>
            <a:chOff x="0" y="0"/>
            <a:chExt cx="1329556" cy="474509"/>
          </a:xfrm>
        </p:grpSpPr>
        <p:sp>
          <p:nvSpPr>
            <p:cNvPr id="63" name="圆角矩形 8"/>
            <p:cNvSpPr>
              <a:spLocks noChangeArrowheads="1"/>
            </p:cNvSpPr>
            <p:nvPr/>
          </p:nvSpPr>
          <p:spPr bwMode="auto">
            <a:xfrm>
              <a:off x="0" y="0"/>
              <a:ext cx="1329556" cy="38405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>
                <a:solidFill>
                  <a:srgbClr val="FFFFFF"/>
                </a:solidFill>
              </a:endParaRPr>
            </a:p>
          </p:txBody>
        </p:sp>
        <p:sp>
          <p:nvSpPr>
            <p:cNvPr id="64" name="TextBox 15"/>
            <p:cNvSpPr>
              <a:spLocks noChangeArrowheads="1"/>
            </p:cNvSpPr>
            <p:nvPr/>
          </p:nvSpPr>
          <p:spPr bwMode="auto">
            <a:xfrm>
              <a:off x="291773" y="135955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zh-CN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65" name="TextBox 16">
            <a:hlinkHover r:id="rId3" action="ppaction://hlinksldjump"/>
          </p:cNvPr>
          <p:cNvSpPr>
            <a:spLocks noChangeArrowheads="1"/>
          </p:cNvSpPr>
          <p:nvPr/>
        </p:nvSpPr>
        <p:spPr bwMode="auto">
          <a:xfrm>
            <a:off x="1979613" y="141288"/>
            <a:ext cx="137159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500" b="1" dirty="0">
                <a:solidFill>
                  <a:schemeClr val="bg1"/>
                </a:solidFill>
                <a:effectLst/>
                <a:latin typeface="+mn-ea"/>
                <a:ea typeface="+mn-ea"/>
              </a:rPr>
              <a:t>Background</a:t>
            </a:r>
            <a:endParaRPr lang="zh-CN" altLang="en-US" sz="1500" b="1" dirty="0"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sp>
        <p:nvSpPr>
          <p:cNvPr id="75" name="TextBox 17">
            <a:hlinkClick r:id="" action="ppaction://hlinkshowjump?jump=nextslide"/>
            <a:hlinkHover r:id="rId4" action="ppaction://hlinksldjump"/>
          </p:cNvPr>
          <p:cNvSpPr>
            <a:spLocks noChangeArrowheads="1"/>
          </p:cNvSpPr>
          <p:nvPr/>
        </p:nvSpPr>
        <p:spPr bwMode="auto">
          <a:xfrm>
            <a:off x="3198583" y="149239"/>
            <a:ext cx="154155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Methods</a:t>
            </a:r>
            <a:endParaRPr lang="zh-CN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77" name="TextBox 19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4621213" y="141288"/>
            <a:ext cx="14271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Results</a:t>
            </a:r>
            <a:endParaRPr lang="zh-CN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78" name="TextBox 20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6316899" y="149239"/>
            <a:ext cx="126182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Conclusion</a:t>
            </a:r>
            <a:endParaRPr lang="zh-CN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1" name="直接连接符 25"/>
          <p:cNvSpPr>
            <a:spLocks noChangeShapeType="1"/>
          </p:cNvSpPr>
          <p:nvPr/>
        </p:nvSpPr>
        <p:spPr bwMode="auto">
          <a:xfrm>
            <a:off x="619442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" name="直接连接符 26"/>
          <p:cNvSpPr>
            <a:spLocks noChangeShapeType="1"/>
          </p:cNvSpPr>
          <p:nvPr/>
        </p:nvSpPr>
        <p:spPr bwMode="auto">
          <a:xfrm>
            <a:off x="772477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ED6D081-1FA0-A0FA-6F61-124732EAFC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1" y="89961"/>
            <a:ext cx="1405799" cy="396000"/>
          </a:xfrm>
          <a:prstGeom prst="rect">
            <a:avLst/>
          </a:prstGeom>
        </p:spPr>
      </p:pic>
      <p:sp>
        <p:nvSpPr>
          <p:cNvPr id="27" name="TextBox 20">
            <a:hlinkHover r:id="rId6" action="ppaction://hlinksldjump"/>
            <a:extLst>
              <a:ext uri="{FF2B5EF4-FFF2-40B4-BE49-F238E27FC236}">
                <a16:creationId xmlns:a16="http://schemas.microsoft.com/office/drawing/2014/main" id="{5DE130D9-CBC8-FDF8-6A14-195B6BCC1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1000" y="143520"/>
            <a:ext cx="15154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  <a:latin typeface="+mn-ea"/>
              </a:rPr>
              <a:t>Future work</a:t>
            </a:r>
            <a:endParaRPr lang="zh-CN" altLang="en-US" sz="1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" name="直接连接符 24">
            <a:extLst>
              <a:ext uri="{FF2B5EF4-FFF2-40B4-BE49-F238E27FC236}">
                <a16:creationId xmlns:a16="http://schemas.microsoft.com/office/drawing/2014/main" id="{10B7F895-08D5-81CC-0FD2-28D7E5A23A3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0860" y="1327"/>
            <a:ext cx="1588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直接连接符 24">
            <a:extLst>
              <a:ext uri="{FF2B5EF4-FFF2-40B4-BE49-F238E27FC236}">
                <a16:creationId xmlns:a16="http://schemas.microsoft.com/office/drawing/2014/main" id="{78D59DD1-37EC-2D40-83E0-8D343F45F30C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3302" y="0"/>
            <a:ext cx="1588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C1F41E3-5947-2FED-98B1-BE954CB91E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325" y="640706"/>
            <a:ext cx="4402547" cy="451776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BD512E5-88B9-829D-3FBC-246CCFC7D12E}"/>
              </a:ext>
            </a:extLst>
          </p:cNvPr>
          <p:cNvSpPr txBox="1"/>
          <p:nvPr/>
        </p:nvSpPr>
        <p:spPr>
          <a:xfrm>
            <a:off x="85300" y="847559"/>
            <a:ext cx="31855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+mn-ea"/>
              </a:rPr>
              <a:t>Spatial patterns of urban economic resilience</a:t>
            </a:r>
            <a:endParaRPr lang="zh-CN" altLang="en-US" sz="2000" dirty="0">
              <a:latin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4A88421-51C5-C987-AAF3-EF2A6E5C09F9}"/>
              </a:ext>
            </a:extLst>
          </p:cNvPr>
          <p:cNvSpPr txBox="1"/>
          <p:nvPr/>
        </p:nvSpPr>
        <p:spPr>
          <a:xfrm>
            <a:off x="4675325" y="1047613"/>
            <a:ext cx="1824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latin typeface="+mn-ea"/>
              </a:rPr>
              <a:t>Empirical  Lockdown 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3F89B41-645E-23F2-B9AB-0B7318D2E08A}"/>
              </a:ext>
            </a:extLst>
          </p:cNvPr>
          <p:cNvSpPr txBox="1"/>
          <p:nvPr/>
        </p:nvSpPr>
        <p:spPr>
          <a:xfrm>
            <a:off x="4691922" y="3305098"/>
            <a:ext cx="2109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latin typeface="+mn-ea"/>
              </a:rPr>
              <a:t>Empirical  pre-lockdown 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E957FB5-07F3-C7E9-F758-25A202355A01}"/>
              </a:ext>
            </a:extLst>
          </p:cNvPr>
          <p:cNvSpPr txBox="1"/>
          <p:nvPr/>
        </p:nvSpPr>
        <p:spPr>
          <a:xfrm>
            <a:off x="6985420" y="1061513"/>
            <a:ext cx="1944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latin typeface="+mn-ea"/>
              </a:rPr>
              <a:t>Simulation  Lockdown 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B30D181-0C8D-6192-5AC3-C35B6D82CB69}"/>
              </a:ext>
            </a:extLst>
          </p:cNvPr>
          <p:cNvSpPr txBox="1"/>
          <p:nvPr/>
        </p:nvSpPr>
        <p:spPr>
          <a:xfrm>
            <a:off x="6838572" y="3350161"/>
            <a:ext cx="2229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latin typeface="+mn-ea"/>
              </a:rPr>
              <a:t>Simulation  pre-lockdown 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CBFAD75-A3D3-1592-17BE-94CD76CCB4DA}"/>
              </a:ext>
            </a:extLst>
          </p:cNvPr>
          <p:cNvSpPr txBox="1"/>
          <p:nvPr/>
        </p:nvSpPr>
        <p:spPr>
          <a:xfrm>
            <a:off x="-29414" y="2243268"/>
            <a:ext cx="46274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+mn-ea"/>
              </a:rPr>
              <a:t>In terms of the spatial prediction ability, we compared the spatial distribution of the closed restaurants and obtained similar results to the empirical evidence</a:t>
            </a:r>
            <a:endParaRPr lang="zh-CN" altLang="en-US" sz="18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9870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8821738" y="246063"/>
            <a:ext cx="322262" cy="292100"/>
          </a:xfrm>
          <a:prstGeom prst="rect">
            <a:avLst/>
          </a:prstGeom>
        </p:spPr>
        <p:txBody>
          <a:bodyPr/>
          <a:lstStyle/>
          <a:p>
            <a:fld id="{FCEE2C88-6C8F-484D-AF69-578F576B1F4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1" name="矩形 6"/>
          <p:cNvSpPr>
            <a:spLocks noChangeArrowheads="1"/>
          </p:cNvSpPr>
          <p:nvPr/>
        </p:nvSpPr>
        <p:spPr bwMode="auto">
          <a:xfrm>
            <a:off x="0" y="0"/>
            <a:ext cx="9144000" cy="600075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5" name="矩形 20"/>
          <p:cNvSpPr>
            <a:spLocks noChangeArrowheads="1"/>
          </p:cNvSpPr>
          <p:nvPr/>
        </p:nvSpPr>
        <p:spPr bwMode="auto">
          <a:xfrm>
            <a:off x="4604989" y="-1588"/>
            <a:ext cx="1582630" cy="600076"/>
          </a:xfrm>
          <a:prstGeom prst="rect">
            <a:avLst/>
          </a:prstGeom>
          <a:solidFill>
            <a:srgbClr val="398BEF"/>
          </a:solidFill>
          <a:ln w="127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59" name="组合 7"/>
          <p:cNvGrpSpPr>
            <a:grpSpLocks/>
          </p:cNvGrpSpPr>
          <p:nvPr/>
        </p:nvGrpSpPr>
        <p:grpSpPr bwMode="auto">
          <a:xfrm>
            <a:off x="1370013" y="106363"/>
            <a:ext cx="1330325" cy="474662"/>
            <a:chOff x="0" y="0"/>
            <a:chExt cx="1329556" cy="474509"/>
          </a:xfrm>
        </p:grpSpPr>
        <p:sp>
          <p:nvSpPr>
            <p:cNvPr id="63" name="圆角矩形 8"/>
            <p:cNvSpPr>
              <a:spLocks noChangeArrowheads="1"/>
            </p:cNvSpPr>
            <p:nvPr/>
          </p:nvSpPr>
          <p:spPr bwMode="auto">
            <a:xfrm>
              <a:off x="0" y="0"/>
              <a:ext cx="1329556" cy="38405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>
                <a:solidFill>
                  <a:srgbClr val="FFFFFF"/>
                </a:solidFill>
              </a:endParaRPr>
            </a:p>
          </p:txBody>
        </p:sp>
        <p:sp>
          <p:nvSpPr>
            <p:cNvPr id="64" name="TextBox 15"/>
            <p:cNvSpPr>
              <a:spLocks noChangeArrowheads="1"/>
            </p:cNvSpPr>
            <p:nvPr/>
          </p:nvSpPr>
          <p:spPr bwMode="auto">
            <a:xfrm>
              <a:off x="291773" y="135955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zh-CN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65" name="TextBox 16">
            <a:hlinkHover r:id="rId3" action="ppaction://hlinksldjump"/>
          </p:cNvPr>
          <p:cNvSpPr>
            <a:spLocks noChangeArrowheads="1"/>
          </p:cNvSpPr>
          <p:nvPr/>
        </p:nvSpPr>
        <p:spPr bwMode="auto">
          <a:xfrm>
            <a:off x="1979613" y="141288"/>
            <a:ext cx="137159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500" b="1" dirty="0">
                <a:solidFill>
                  <a:schemeClr val="bg1"/>
                </a:solidFill>
                <a:effectLst/>
                <a:latin typeface="+mn-ea"/>
                <a:ea typeface="+mn-ea"/>
              </a:rPr>
              <a:t>Background</a:t>
            </a:r>
            <a:endParaRPr lang="zh-CN" altLang="en-US" sz="1500" b="1" dirty="0"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sp>
        <p:nvSpPr>
          <p:cNvPr id="75" name="TextBox 17">
            <a:hlinkClick r:id="" action="ppaction://hlinkshowjump?jump=nextslide"/>
            <a:hlinkHover r:id="rId4" action="ppaction://hlinksldjump"/>
          </p:cNvPr>
          <p:cNvSpPr>
            <a:spLocks noChangeArrowheads="1"/>
          </p:cNvSpPr>
          <p:nvPr/>
        </p:nvSpPr>
        <p:spPr bwMode="auto">
          <a:xfrm>
            <a:off x="3198583" y="149239"/>
            <a:ext cx="154155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Methods</a:t>
            </a:r>
            <a:endParaRPr lang="zh-CN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77" name="TextBox 19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4621213" y="141288"/>
            <a:ext cx="14271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Results</a:t>
            </a:r>
            <a:endParaRPr lang="zh-CN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78" name="TextBox 20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6316899" y="149239"/>
            <a:ext cx="126182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Conclusion</a:t>
            </a:r>
            <a:endParaRPr lang="zh-CN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1" name="直接连接符 25"/>
          <p:cNvSpPr>
            <a:spLocks noChangeShapeType="1"/>
          </p:cNvSpPr>
          <p:nvPr/>
        </p:nvSpPr>
        <p:spPr bwMode="auto">
          <a:xfrm>
            <a:off x="619442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" name="直接连接符 26"/>
          <p:cNvSpPr>
            <a:spLocks noChangeShapeType="1"/>
          </p:cNvSpPr>
          <p:nvPr/>
        </p:nvSpPr>
        <p:spPr bwMode="auto">
          <a:xfrm>
            <a:off x="772477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ED6D081-1FA0-A0FA-6F61-124732EAFC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1" y="89961"/>
            <a:ext cx="1405799" cy="396000"/>
          </a:xfrm>
          <a:prstGeom prst="rect">
            <a:avLst/>
          </a:prstGeom>
        </p:spPr>
      </p:pic>
      <p:sp>
        <p:nvSpPr>
          <p:cNvPr id="27" name="TextBox 20">
            <a:hlinkHover r:id="rId6" action="ppaction://hlinksldjump"/>
            <a:extLst>
              <a:ext uri="{FF2B5EF4-FFF2-40B4-BE49-F238E27FC236}">
                <a16:creationId xmlns:a16="http://schemas.microsoft.com/office/drawing/2014/main" id="{5DE130D9-CBC8-FDF8-6A14-195B6BCC1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1000" y="143520"/>
            <a:ext cx="15154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  <a:latin typeface="+mn-ea"/>
              </a:rPr>
              <a:t>Future work</a:t>
            </a:r>
            <a:endParaRPr lang="zh-CN" altLang="en-US" sz="1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" name="直接连接符 24">
            <a:extLst>
              <a:ext uri="{FF2B5EF4-FFF2-40B4-BE49-F238E27FC236}">
                <a16:creationId xmlns:a16="http://schemas.microsoft.com/office/drawing/2014/main" id="{10B7F895-08D5-81CC-0FD2-28D7E5A23A3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0860" y="1327"/>
            <a:ext cx="1588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直接连接符 24">
            <a:extLst>
              <a:ext uri="{FF2B5EF4-FFF2-40B4-BE49-F238E27FC236}">
                <a16:creationId xmlns:a16="http://schemas.microsoft.com/office/drawing/2014/main" id="{78D59DD1-37EC-2D40-83E0-8D343F45F30C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3302" y="0"/>
            <a:ext cx="1588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8E42D8C-6B8C-66AD-1A22-B60B5F3B45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583" y="1144026"/>
            <a:ext cx="4592746" cy="399947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69112F9-9695-E5F1-7B27-6AC74E731CE8}"/>
              </a:ext>
            </a:extLst>
          </p:cNvPr>
          <p:cNvSpPr txBox="1"/>
          <p:nvPr/>
        </p:nvSpPr>
        <p:spPr>
          <a:xfrm>
            <a:off x="112717" y="723640"/>
            <a:ext cx="85032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+mn-ea"/>
              </a:rPr>
              <a:t>A Closer Examination of the Critical Transition: Infections and Economic Resilience</a:t>
            </a:r>
            <a:endParaRPr lang="zh-CN" altLang="en-US" sz="20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1190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8821738" y="246063"/>
            <a:ext cx="322262" cy="2921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1" name="矩形 6"/>
          <p:cNvSpPr>
            <a:spLocks noChangeArrowheads="1"/>
          </p:cNvSpPr>
          <p:nvPr/>
        </p:nvSpPr>
        <p:spPr bwMode="auto">
          <a:xfrm>
            <a:off x="0" y="0"/>
            <a:ext cx="9144000" cy="600075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5" name="矩形 20"/>
          <p:cNvSpPr>
            <a:spLocks noChangeArrowheads="1"/>
          </p:cNvSpPr>
          <p:nvPr/>
        </p:nvSpPr>
        <p:spPr bwMode="auto">
          <a:xfrm>
            <a:off x="6194424" y="-1588"/>
            <a:ext cx="1525061" cy="600076"/>
          </a:xfrm>
          <a:prstGeom prst="rect">
            <a:avLst/>
          </a:prstGeom>
          <a:solidFill>
            <a:srgbClr val="398BEF"/>
          </a:solidFill>
          <a:ln w="127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59" name="组合 7"/>
          <p:cNvGrpSpPr>
            <a:grpSpLocks/>
          </p:cNvGrpSpPr>
          <p:nvPr/>
        </p:nvGrpSpPr>
        <p:grpSpPr bwMode="auto">
          <a:xfrm>
            <a:off x="1370013" y="106363"/>
            <a:ext cx="1330325" cy="474662"/>
            <a:chOff x="0" y="0"/>
            <a:chExt cx="1329556" cy="474509"/>
          </a:xfrm>
        </p:grpSpPr>
        <p:sp>
          <p:nvSpPr>
            <p:cNvPr id="63" name="圆角矩形 8"/>
            <p:cNvSpPr>
              <a:spLocks noChangeArrowheads="1"/>
            </p:cNvSpPr>
            <p:nvPr/>
          </p:nvSpPr>
          <p:spPr bwMode="auto">
            <a:xfrm>
              <a:off x="0" y="0"/>
              <a:ext cx="1329556" cy="38405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>
                <a:solidFill>
                  <a:srgbClr val="FFFFFF"/>
                </a:solidFill>
              </a:endParaRPr>
            </a:p>
          </p:txBody>
        </p:sp>
        <p:sp>
          <p:nvSpPr>
            <p:cNvPr id="64" name="TextBox 15"/>
            <p:cNvSpPr>
              <a:spLocks noChangeArrowheads="1"/>
            </p:cNvSpPr>
            <p:nvPr/>
          </p:nvSpPr>
          <p:spPr bwMode="auto">
            <a:xfrm>
              <a:off x="291773" y="135955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zh-CN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65" name="TextBox 16">
            <a:hlinkHover r:id="rId3" action="ppaction://hlinksldjump"/>
          </p:cNvPr>
          <p:cNvSpPr>
            <a:spLocks noChangeArrowheads="1"/>
          </p:cNvSpPr>
          <p:nvPr/>
        </p:nvSpPr>
        <p:spPr bwMode="auto">
          <a:xfrm>
            <a:off x="1979613" y="141288"/>
            <a:ext cx="137159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500" b="1" dirty="0">
                <a:solidFill>
                  <a:schemeClr val="bg1"/>
                </a:solidFill>
                <a:effectLst/>
                <a:latin typeface="+mn-ea"/>
                <a:ea typeface="+mn-ea"/>
              </a:rPr>
              <a:t>Background</a:t>
            </a:r>
            <a:endParaRPr lang="zh-CN" altLang="en-US" sz="1500" b="1" dirty="0"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sp>
        <p:nvSpPr>
          <p:cNvPr id="75" name="TextBox 17">
            <a:hlinkClick r:id="" action="ppaction://hlinkshowjump?jump=nextslide"/>
            <a:hlinkHover r:id="rId4" action="ppaction://hlinksldjump"/>
          </p:cNvPr>
          <p:cNvSpPr>
            <a:spLocks noChangeArrowheads="1"/>
          </p:cNvSpPr>
          <p:nvPr/>
        </p:nvSpPr>
        <p:spPr bwMode="auto">
          <a:xfrm>
            <a:off x="3198583" y="149239"/>
            <a:ext cx="154155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Methods</a:t>
            </a:r>
            <a:endParaRPr lang="zh-CN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77" name="TextBox 19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4621213" y="141288"/>
            <a:ext cx="14271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Results</a:t>
            </a:r>
            <a:endParaRPr lang="zh-CN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78" name="TextBox 20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6316899" y="149239"/>
            <a:ext cx="126182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Conclusion</a:t>
            </a:r>
            <a:endParaRPr lang="zh-CN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0" name="直接连接符 24"/>
          <p:cNvSpPr>
            <a:spLocks noChangeShapeType="1"/>
          </p:cNvSpPr>
          <p:nvPr/>
        </p:nvSpPr>
        <p:spPr bwMode="auto">
          <a:xfrm>
            <a:off x="4597400" y="0"/>
            <a:ext cx="1588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1" name="直接连接符 25"/>
          <p:cNvSpPr>
            <a:spLocks noChangeShapeType="1"/>
          </p:cNvSpPr>
          <p:nvPr/>
        </p:nvSpPr>
        <p:spPr bwMode="auto">
          <a:xfrm>
            <a:off x="619442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" name="直接连接符 26"/>
          <p:cNvSpPr>
            <a:spLocks noChangeShapeType="1"/>
          </p:cNvSpPr>
          <p:nvPr/>
        </p:nvSpPr>
        <p:spPr bwMode="auto">
          <a:xfrm>
            <a:off x="772477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ED6D081-1FA0-A0FA-6F61-124732EAFC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1" y="89961"/>
            <a:ext cx="1405799" cy="396000"/>
          </a:xfrm>
          <a:prstGeom prst="rect">
            <a:avLst/>
          </a:prstGeom>
        </p:spPr>
      </p:pic>
      <p:sp>
        <p:nvSpPr>
          <p:cNvPr id="27" name="TextBox 20">
            <a:hlinkHover r:id="rId6" action="ppaction://hlinksldjump"/>
            <a:extLst>
              <a:ext uri="{FF2B5EF4-FFF2-40B4-BE49-F238E27FC236}">
                <a16:creationId xmlns:a16="http://schemas.microsoft.com/office/drawing/2014/main" id="{5DE130D9-CBC8-FDF8-6A14-195B6BCC1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1000" y="143520"/>
            <a:ext cx="15154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  <a:latin typeface="+mn-ea"/>
              </a:rPr>
              <a:t>Future work</a:t>
            </a:r>
            <a:endParaRPr lang="zh-CN" altLang="en-US" sz="1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" name="直接连接符 24">
            <a:extLst>
              <a:ext uri="{FF2B5EF4-FFF2-40B4-BE49-F238E27FC236}">
                <a16:creationId xmlns:a16="http://schemas.microsoft.com/office/drawing/2014/main" id="{A15A067C-329A-F3F3-5D4B-BE8233F0C9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4468" y="1327"/>
            <a:ext cx="1588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13B94DE-0DF4-5293-E631-92E32F32BA18}"/>
              </a:ext>
            </a:extLst>
          </p:cNvPr>
          <p:cNvSpPr txBox="1"/>
          <p:nvPr/>
        </p:nvSpPr>
        <p:spPr>
          <a:xfrm>
            <a:off x="1599680" y="1138845"/>
            <a:ext cx="6368473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b="1" dirty="0">
                <a:latin typeface="+mn-ea"/>
              </a:rPr>
              <a:t> Human Mobility &amp; Restaurants:</a:t>
            </a:r>
          </a:p>
          <a:p>
            <a:r>
              <a:rPr lang="en-US" altLang="zh-CN" sz="1600" dirty="0">
                <a:latin typeface="+mn-ea"/>
              </a:rPr>
              <a:t>        Utilized human mobility networks combined with the rise and fall of restaurants to evaluate urban economic resilience.</a:t>
            </a:r>
          </a:p>
          <a:p>
            <a:endParaRPr lang="en-US" altLang="zh-CN" sz="1600" dirty="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b="1" dirty="0">
                <a:latin typeface="+mn-ea"/>
              </a:rPr>
              <a:t>    Dynamic Model:</a:t>
            </a:r>
          </a:p>
          <a:p>
            <a:r>
              <a:rPr lang="en-US" altLang="zh-CN" sz="1600" dirty="0">
                <a:latin typeface="+mn-ea"/>
              </a:rPr>
              <a:t>        Our model analyzes the spatiotemporal dynamics of urban economy under various pandemic states and government lockdown policies.</a:t>
            </a:r>
          </a:p>
          <a:p>
            <a:endParaRPr lang="en-US" altLang="zh-CN" sz="1600" dirty="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b="1" dirty="0">
                <a:latin typeface="+mn-ea"/>
              </a:rPr>
              <a:t>    Implications for Planners &amp; Policymakers:</a:t>
            </a:r>
          </a:p>
          <a:p>
            <a:r>
              <a:rPr lang="en-US" altLang="zh-CN" sz="1600" dirty="0">
                <a:latin typeface="+mn-ea"/>
              </a:rPr>
              <a:t>        Our research offers valuable insights for urban planners and policymakers in preparing for future pandemics or other disasters.</a:t>
            </a:r>
            <a:endParaRPr lang="zh-CN" altLang="en-US" sz="1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8932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8821738" y="246063"/>
            <a:ext cx="322262" cy="2921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1" name="矩形 6"/>
          <p:cNvSpPr>
            <a:spLocks noChangeArrowheads="1"/>
          </p:cNvSpPr>
          <p:nvPr/>
        </p:nvSpPr>
        <p:spPr bwMode="auto">
          <a:xfrm>
            <a:off x="0" y="0"/>
            <a:ext cx="9144000" cy="600075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5" name="矩形 20"/>
          <p:cNvSpPr>
            <a:spLocks noChangeArrowheads="1"/>
          </p:cNvSpPr>
          <p:nvPr/>
        </p:nvSpPr>
        <p:spPr bwMode="auto">
          <a:xfrm>
            <a:off x="7725098" y="-1588"/>
            <a:ext cx="1418902" cy="600076"/>
          </a:xfrm>
          <a:prstGeom prst="rect">
            <a:avLst/>
          </a:prstGeom>
          <a:solidFill>
            <a:srgbClr val="398BEF"/>
          </a:solidFill>
          <a:ln w="127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59" name="组合 7"/>
          <p:cNvGrpSpPr>
            <a:grpSpLocks/>
          </p:cNvGrpSpPr>
          <p:nvPr/>
        </p:nvGrpSpPr>
        <p:grpSpPr bwMode="auto">
          <a:xfrm>
            <a:off x="1370013" y="106363"/>
            <a:ext cx="1330325" cy="474662"/>
            <a:chOff x="0" y="0"/>
            <a:chExt cx="1329556" cy="474509"/>
          </a:xfrm>
        </p:grpSpPr>
        <p:sp>
          <p:nvSpPr>
            <p:cNvPr id="63" name="圆角矩形 8"/>
            <p:cNvSpPr>
              <a:spLocks noChangeArrowheads="1"/>
            </p:cNvSpPr>
            <p:nvPr/>
          </p:nvSpPr>
          <p:spPr bwMode="auto">
            <a:xfrm>
              <a:off x="0" y="0"/>
              <a:ext cx="1329556" cy="38405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>
                <a:solidFill>
                  <a:srgbClr val="FFFFFF"/>
                </a:solidFill>
              </a:endParaRPr>
            </a:p>
          </p:txBody>
        </p:sp>
        <p:sp>
          <p:nvSpPr>
            <p:cNvPr id="64" name="TextBox 15"/>
            <p:cNvSpPr>
              <a:spLocks noChangeArrowheads="1"/>
            </p:cNvSpPr>
            <p:nvPr/>
          </p:nvSpPr>
          <p:spPr bwMode="auto">
            <a:xfrm>
              <a:off x="291773" y="135955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zh-CN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65" name="TextBox 16">
            <a:hlinkHover r:id="rId3" action="ppaction://hlinksldjump"/>
          </p:cNvPr>
          <p:cNvSpPr>
            <a:spLocks noChangeArrowheads="1"/>
          </p:cNvSpPr>
          <p:nvPr/>
        </p:nvSpPr>
        <p:spPr bwMode="auto">
          <a:xfrm>
            <a:off x="1979613" y="141288"/>
            <a:ext cx="137159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500" b="1" dirty="0">
                <a:solidFill>
                  <a:schemeClr val="bg1"/>
                </a:solidFill>
                <a:effectLst/>
                <a:latin typeface="+mn-ea"/>
                <a:ea typeface="+mn-ea"/>
              </a:rPr>
              <a:t>Background</a:t>
            </a:r>
            <a:endParaRPr lang="zh-CN" altLang="en-US" sz="1500" b="1" dirty="0"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sp>
        <p:nvSpPr>
          <p:cNvPr id="75" name="TextBox 17">
            <a:hlinkClick r:id="" action="ppaction://hlinkshowjump?jump=nextslide"/>
            <a:hlinkHover r:id="rId4" action="ppaction://hlinksldjump"/>
          </p:cNvPr>
          <p:cNvSpPr>
            <a:spLocks noChangeArrowheads="1"/>
          </p:cNvSpPr>
          <p:nvPr/>
        </p:nvSpPr>
        <p:spPr bwMode="auto">
          <a:xfrm>
            <a:off x="3198583" y="149239"/>
            <a:ext cx="154155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Methods</a:t>
            </a:r>
            <a:endParaRPr lang="zh-CN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77" name="TextBox 19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4621213" y="141288"/>
            <a:ext cx="14271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Results</a:t>
            </a:r>
            <a:endParaRPr lang="zh-CN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78" name="TextBox 20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6316899" y="149239"/>
            <a:ext cx="126182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Conclusion</a:t>
            </a:r>
            <a:endParaRPr lang="zh-CN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0" name="直接连接符 24"/>
          <p:cNvSpPr>
            <a:spLocks noChangeShapeType="1"/>
          </p:cNvSpPr>
          <p:nvPr/>
        </p:nvSpPr>
        <p:spPr bwMode="auto">
          <a:xfrm>
            <a:off x="4597400" y="0"/>
            <a:ext cx="1588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1" name="直接连接符 25"/>
          <p:cNvSpPr>
            <a:spLocks noChangeShapeType="1"/>
          </p:cNvSpPr>
          <p:nvPr/>
        </p:nvSpPr>
        <p:spPr bwMode="auto">
          <a:xfrm>
            <a:off x="619442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" name="直接连接符 26"/>
          <p:cNvSpPr>
            <a:spLocks noChangeShapeType="1"/>
          </p:cNvSpPr>
          <p:nvPr/>
        </p:nvSpPr>
        <p:spPr bwMode="auto">
          <a:xfrm>
            <a:off x="772477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ED6D081-1FA0-A0FA-6F61-124732EAFC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1" y="89961"/>
            <a:ext cx="1405799" cy="396000"/>
          </a:xfrm>
          <a:prstGeom prst="rect">
            <a:avLst/>
          </a:prstGeom>
        </p:spPr>
      </p:pic>
      <p:sp>
        <p:nvSpPr>
          <p:cNvPr id="27" name="TextBox 20">
            <a:hlinkHover r:id="rId6" action="ppaction://hlinksldjump"/>
            <a:extLst>
              <a:ext uri="{FF2B5EF4-FFF2-40B4-BE49-F238E27FC236}">
                <a16:creationId xmlns:a16="http://schemas.microsoft.com/office/drawing/2014/main" id="{5DE130D9-CBC8-FDF8-6A14-195B6BCC1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1000" y="143520"/>
            <a:ext cx="15154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  <a:latin typeface="+mn-ea"/>
              </a:rPr>
              <a:t>Future work</a:t>
            </a:r>
            <a:endParaRPr lang="zh-CN" altLang="en-US" sz="1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" name="直接连接符 24">
            <a:extLst>
              <a:ext uri="{FF2B5EF4-FFF2-40B4-BE49-F238E27FC236}">
                <a16:creationId xmlns:a16="http://schemas.microsoft.com/office/drawing/2014/main" id="{A15A067C-329A-F3F3-5D4B-BE8233F0C9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4468" y="1327"/>
            <a:ext cx="1588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9F03CE1-B6D0-7C7C-EBD6-A09576C72CE7}"/>
              </a:ext>
            </a:extLst>
          </p:cNvPr>
          <p:cNvSpPr txBox="1"/>
          <p:nvPr/>
        </p:nvSpPr>
        <p:spPr>
          <a:xfrm>
            <a:off x="674256" y="2006788"/>
            <a:ext cx="80617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+mn-ea"/>
              </a:rPr>
              <a:t> Conduct urban economic resilience analysis in different regions to validate the model's effectiveness (e.g., other cities in Asia and Europe).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zh-CN" sz="1800" dirty="0">
              <a:latin typeface="+mn-ea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+mn-ea"/>
              </a:rPr>
              <a:t>    Beyond pandemics, we hope this model can also be applied to other types of disasters (such as floods and earthquakes).</a:t>
            </a:r>
            <a:endParaRPr lang="zh-CN" altLang="en-US" sz="18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6411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8821738" y="246063"/>
            <a:ext cx="322262" cy="292100"/>
          </a:xfrm>
          <a:prstGeom prst="rect">
            <a:avLst/>
          </a:prstGeom>
        </p:spPr>
        <p:txBody>
          <a:bodyPr/>
          <a:lstStyle/>
          <a:p>
            <a:fld id="{FCEE2C88-6C8F-484D-AF69-578F576B1F4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1" name="矩形 6"/>
          <p:cNvSpPr>
            <a:spLocks noChangeArrowheads="1"/>
          </p:cNvSpPr>
          <p:nvPr/>
        </p:nvSpPr>
        <p:spPr bwMode="auto">
          <a:xfrm>
            <a:off x="0" y="0"/>
            <a:ext cx="9144000" cy="600075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5" name="矩形 20"/>
          <p:cNvSpPr>
            <a:spLocks noChangeArrowheads="1"/>
          </p:cNvSpPr>
          <p:nvPr/>
        </p:nvSpPr>
        <p:spPr bwMode="auto">
          <a:xfrm>
            <a:off x="1920875" y="-19343"/>
            <a:ext cx="1412875" cy="600076"/>
          </a:xfrm>
          <a:prstGeom prst="rect">
            <a:avLst/>
          </a:prstGeom>
          <a:solidFill>
            <a:srgbClr val="398BEF"/>
          </a:solidFill>
          <a:ln w="127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59" name="组合 7"/>
          <p:cNvGrpSpPr>
            <a:grpSpLocks/>
          </p:cNvGrpSpPr>
          <p:nvPr/>
        </p:nvGrpSpPr>
        <p:grpSpPr bwMode="auto">
          <a:xfrm>
            <a:off x="1370013" y="106363"/>
            <a:ext cx="1330325" cy="474662"/>
            <a:chOff x="0" y="0"/>
            <a:chExt cx="1329556" cy="474509"/>
          </a:xfrm>
        </p:grpSpPr>
        <p:sp>
          <p:nvSpPr>
            <p:cNvPr id="63" name="圆角矩形 8"/>
            <p:cNvSpPr>
              <a:spLocks noChangeArrowheads="1"/>
            </p:cNvSpPr>
            <p:nvPr/>
          </p:nvSpPr>
          <p:spPr bwMode="auto">
            <a:xfrm>
              <a:off x="0" y="0"/>
              <a:ext cx="1329556" cy="38405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>
                <a:solidFill>
                  <a:srgbClr val="FFFFFF"/>
                </a:solidFill>
              </a:endParaRPr>
            </a:p>
          </p:txBody>
        </p:sp>
        <p:sp>
          <p:nvSpPr>
            <p:cNvPr id="64" name="TextBox 15"/>
            <p:cNvSpPr>
              <a:spLocks noChangeArrowheads="1"/>
            </p:cNvSpPr>
            <p:nvPr/>
          </p:nvSpPr>
          <p:spPr bwMode="auto">
            <a:xfrm>
              <a:off x="291773" y="135955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zh-CN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65" name="TextBox 16">
            <a:hlinkHover r:id="rId3" action="ppaction://hlinksldjump"/>
          </p:cNvPr>
          <p:cNvSpPr>
            <a:spLocks noChangeArrowheads="1"/>
          </p:cNvSpPr>
          <p:nvPr/>
        </p:nvSpPr>
        <p:spPr bwMode="auto">
          <a:xfrm>
            <a:off x="1979613" y="141288"/>
            <a:ext cx="137159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500" b="1" dirty="0">
                <a:solidFill>
                  <a:schemeClr val="bg1"/>
                </a:solidFill>
                <a:effectLst/>
                <a:latin typeface="+mn-ea"/>
                <a:ea typeface="+mn-ea"/>
              </a:rPr>
              <a:t>Background</a:t>
            </a:r>
            <a:endParaRPr lang="zh-CN" altLang="en-US" sz="1500" b="1" dirty="0"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sp>
        <p:nvSpPr>
          <p:cNvPr id="75" name="TextBox 17">
            <a:hlinkClick r:id="" action="ppaction://hlinkshowjump?jump=nextslide"/>
            <a:hlinkHover r:id="rId4" action="ppaction://hlinksldjump"/>
          </p:cNvPr>
          <p:cNvSpPr>
            <a:spLocks noChangeArrowheads="1"/>
          </p:cNvSpPr>
          <p:nvPr/>
        </p:nvSpPr>
        <p:spPr bwMode="auto">
          <a:xfrm>
            <a:off x="3198583" y="149239"/>
            <a:ext cx="154155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Methods</a:t>
            </a:r>
            <a:endParaRPr lang="zh-CN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77" name="TextBox 19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4621213" y="141288"/>
            <a:ext cx="14271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Results</a:t>
            </a:r>
            <a:endParaRPr lang="zh-CN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78" name="TextBox 20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6316899" y="149239"/>
            <a:ext cx="126182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Conclusion</a:t>
            </a:r>
            <a:endParaRPr lang="zh-CN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0" name="直接连接符 24"/>
          <p:cNvSpPr>
            <a:spLocks noChangeShapeType="1"/>
          </p:cNvSpPr>
          <p:nvPr/>
        </p:nvSpPr>
        <p:spPr bwMode="auto">
          <a:xfrm>
            <a:off x="4597400" y="0"/>
            <a:ext cx="1588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1" name="直接连接符 25"/>
          <p:cNvSpPr>
            <a:spLocks noChangeShapeType="1"/>
          </p:cNvSpPr>
          <p:nvPr/>
        </p:nvSpPr>
        <p:spPr bwMode="auto">
          <a:xfrm>
            <a:off x="619442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" name="直接连接符 26"/>
          <p:cNvSpPr>
            <a:spLocks noChangeShapeType="1"/>
          </p:cNvSpPr>
          <p:nvPr/>
        </p:nvSpPr>
        <p:spPr bwMode="auto">
          <a:xfrm>
            <a:off x="772477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ED6D081-1FA0-A0FA-6F61-124732EAFC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1" y="89961"/>
            <a:ext cx="1405799" cy="396000"/>
          </a:xfrm>
          <a:prstGeom prst="rect">
            <a:avLst/>
          </a:prstGeom>
        </p:spPr>
      </p:pic>
      <p:sp>
        <p:nvSpPr>
          <p:cNvPr id="27" name="TextBox 20">
            <a:hlinkHover r:id="rId6" action="ppaction://hlinksldjump"/>
            <a:extLst>
              <a:ext uri="{FF2B5EF4-FFF2-40B4-BE49-F238E27FC236}">
                <a16:creationId xmlns:a16="http://schemas.microsoft.com/office/drawing/2014/main" id="{5DE130D9-CBC8-FDF8-6A14-195B6BCC1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1000" y="143520"/>
            <a:ext cx="15154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  <a:latin typeface="+mn-ea"/>
              </a:rPr>
              <a:t>Future work</a:t>
            </a:r>
            <a:endParaRPr lang="zh-CN" altLang="en-US" sz="1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8" name="直接连接符 24">
            <a:extLst>
              <a:ext uri="{FF2B5EF4-FFF2-40B4-BE49-F238E27FC236}">
                <a16:creationId xmlns:a16="http://schemas.microsoft.com/office/drawing/2014/main" id="{3EB3D094-BD64-3D7A-9BAF-4583C7AE93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6517" y="1327"/>
            <a:ext cx="1588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4F9F0FC-A68E-0849-FD06-7FBFF2A5DEBE}"/>
              </a:ext>
            </a:extLst>
          </p:cNvPr>
          <p:cNvSpPr txBox="1"/>
          <p:nvPr/>
        </p:nvSpPr>
        <p:spPr>
          <a:xfrm>
            <a:off x="193881" y="925174"/>
            <a:ext cx="46297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+mn-ea"/>
              </a:rPr>
              <a:t>The impact of COVID-19</a:t>
            </a:r>
            <a:endParaRPr lang="zh-CN" altLang="en-US" sz="2000" dirty="0">
              <a:latin typeface="+mn-ea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E72CDC28-22F9-2433-378D-868A92B076B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75"/>
          <a:stretch/>
        </p:blipFill>
        <p:spPr>
          <a:xfrm>
            <a:off x="4603116" y="1527408"/>
            <a:ext cx="4540884" cy="2880000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95D332D1-2F89-A407-83EB-C043D2A4E60A}"/>
              </a:ext>
            </a:extLst>
          </p:cNvPr>
          <p:cNvSpPr txBox="1"/>
          <p:nvPr/>
        </p:nvSpPr>
        <p:spPr>
          <a:xfrm>
            <a:off x="31117" y="1417588"/>
            <a:ext cx="454088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COVID-19 pandemic has significantly impacted global economic growth.</a:t>
            </a:r>
            <a:endParaRPr kumimoji="0" lang="en-US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Industries, especially the gastronomy business, faced operational difficulties.</a:t>
            </a:r>
            <a:endParaRPr kumimoji="0" lang="en-US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closure of many restaurants tested the resilience of urban economies.</a:t>
            </a:r>
            <a:endParaRPr kumimoji="0" lang="en-US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zh-CN" sz="1800" dirty="0"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By 2022, the annual growth rate of global restaurant patrons sat at a mere 0.81%</a:t>
            </a: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40286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8821738" y="246063"/>
            <a:ext cx="322262" cy="292100"/>
          </a:xfrm>
          <a:prstGeom prst="rect">
            <a:avLst/>
          </a:prstGeom>
        </p:spPr>
        <p:txBody>
          <a:bodyPr/>
          <a:lstStyle/>
          <a:p>
            <a:fld id="{FCEE2C88-6C8F-484D-AF69-578F576B1F4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1" name="矩形 6"/>
          <p:cNvSpPr>
            <a:spLocks noChangeArrowheads="1"/>
          </p:cNvSpPr>
          <p:nvPr/>
        </p:nvSpPr>
        <p:spPr bwMode="auto">
          <a:xfrm>
            <a:off x="0" y="0"/>
            <a:ext cx="9144000" cy="600075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5" name="矩形 20"/>
          <p:cNvSpPr>
            <a:spLocks noChangeArrowheads="1"/>
          </p:cNvSpPr>
          <p:nvPr/>
        </p:nvSpPr>
        <p:spPr bwMode="auto">
          <a:xfrm>
            <a:off x="1920875" y="-1588"/>
            <a:ext cx="1412875" cy="600076"/>
          </a:xfrm>
          <a:prstGeom prst="rect">
            <a:avLst/>
          </a:prstGeom>
          <a:solidFill>
            <a:srgbClr val="398BEF"/>
          </a:solidFill>
          <a:ln w="127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59" name="组合 7"/>
          <p:cNvGrpSpPr>
            <a:grpSpLocks/>
          </p:cNvGrpSpPr>
          <p:nvPr/>
        </p:nvGrpSpPr>
        <p:grpSpPr bwMode="auto">
          <a:xfrm>
            <a:off x="1370013" y="106363"/>
            <a:ext cx="1330325" cy="474662"/>
            <a:chOff x="0" y="0"/>
            <a:chExt cx="1329556" cy="474509"/>
          </a:xfrm>
        </p:grpSpPr>
        <p:sp>
          <p:nvSpPr>
            <p:cNvPr id="63" name="圆角矩形 8"/>
            <p:cNvSpPr>
              <a:spLocks noChangeArrowheads="1"/>
            </p:cNvSpPr>
            <p:nvPr/>
          </p:nvSpPr>
          <p:spPr bwMode="auto">
            <a:xfrm>
              <a:off x="0" y="0"/>
              <a:ext cx="1329556" cy="38405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>
                <a:solidFill>
                  <a:srgbClr val="FFFFFF"/>
                </a:solidFill>
              </a:endParaRPr>
            </a:p>
          </p:txBody>
        </p:sp>
        <p:sp>
          <p:nvSpPr>
            <p:cNvPr id="64" name="TextBox 15"/>
            <p:cNvSpPr>
              <a:spLocks noChangeArrowheads="1"/>
            </p:cNvSpPr>
            <p:nvPr/>
          </p:nvSpPr>
          <p:spPr bwMode="auto">
            <a:xfrm>
              <a:off x="291773" y="135955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zh-CN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65" name="TextBox 16">
            <a:hlinkHover r:id="rId3" action="ppaction://hlinksldjump"/>
          </p:cNvPr>
          <p:cNvSpPr>
            <a:spLocks noChangeArrowheads="1"/>
          </p:cNvSpPr>
          <p:nvPr/>
        </p:nvSpPr>
        <p:spPr bwMode="auto">
          <a:xfrm>
            <a:off x="1979613" y="141288"/>
            <a:ext cx="137159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500" b="1" dirty="0">
                <a:solidFill>
                  <a:schemeClr val="bg1"/>
                </a:solidFill>
                <a:effectLst/>
                <a:latin typeface="+mn-ea"/>
                <a:ea typeface="+mn-ea"/>
              </a:rPr>
              <a:t>Background</a:t>
            </a:r>
            <a:endParaRPr lang="zh-CN" altLang="en-US" sz="1500" b="1" dirty="0"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sp>
        <p:nvSpPr>
          <p:cNvPr id="75" name="TextBox 17">
            <a:hlinkClick r:id="" action="ppaction://hlinkshowjump?jump=nextslide"/>
            <a:hlinkHover r:id="rId4" action="ppaction://hlinksldjump"/>
          </p:cNvPr>
          <p:cNvSpPr>
            <a:spLocks noChangeArrowheads="1"/>
          </p:cNvSpPr>
          <p:nvPr/>
        </p:nvSpPr>
        <p:spPr bwMode="auto">
          <a:xfrm>
            <a:off x="3198583" y="149239"/>
            <a:ext cx="154155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Methods</a:t>
            </a:r>
            <a:endParaRPr lang="zh-CN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77" name="TextBox 19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4621213" y="141288"/>
            <a:ext cx="14271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Results</a:t>
            </a:r>
            <a:endParaRPr lang="zh-CN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78" name="TextBox 20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6316899" y="149239"/>
            <a:ext cx="126182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Conclusion</a:t>
            </a:r>
            <a:endParaRPr lang="zh-CN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0" name="直接连接符 24"/>
          <p:cNvSpPr>
            <a:spLocks noChangeShapeType="1"/>
          </p:cNvSpPr>
          <p:nvPr/>
        </p:nvSpPr>
        <p:spPr bwMode="auto">
          <a:xfrm>
            <a:off x="4597400" y="0"/>
            <a:ext cx="1588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1" name="直接连接符 25"/>
          <p:cNvSpPr>
            <a:spLocks noChangeShapeType="1"/>
          </p:cNvSpPr>
          <p:nvPr/>
        </p:nvSpPr>
        <p:spPr bwMode="auto">
          <a:xfrm>
            <a:off x="619442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" name="直接连接符 26"/>
          <p:cNvSpPr>
            <a:spLocks noChangeShapeType="1"/>
          </p:cNvSpPr>
          <p:nvPr/>
        </p:nvSpPr>
        <p:spPr bwMode="auto">
          <a:xfrm>
            <a:off x="772477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ED6D081-1FA0-A0FA-6F61-124732EAFC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1" y="89961"/>
            <a:ext cx="1405799" cy="396000"/>
          </a:xfrm>
          <a:prstGeom prst="rect">
            <a:avLst/>
          </a:prstGeom>
        </p:spPr>
      </p:pic>
      <p:sp>
        <p:nvSpPr>
          <p:cNvPr id="27" name="TextBox 20">
            <a:hlinkHover r:id="rId6" action="ppaction://hlinksldjump"/>
            <a:extLst>
              <a:ext uri="{FF2B5EF4-FFF2-40B4-BE49-F238E27FC236}">
                <a16:creationId xmlns:a16="http://schemas.microsoft.com/office/drawing/2014/main" id="{5DE130D9-CBC8-FDF8-6A14-195B6BCC1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1000" y="143520"/>
            <a:ext cx="15154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  <a:latin typeface="+mn-ea"/>
              </a:rPr>
              <a:t>Future work</a:t>
            </a:r>
            <a:endParaRPr lang="zh-CN" altLang="en-US" sz="1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8" name="直接连接符 24">
            <a:extLst>
              <a:ext uri="{FF2B5EF4-FFF2-40B4-BE49-F238E27FC236}">
                <a16:creationId xmlns:a16="http://schemas.microsoft.com/office/drawing/2014/main" id="{3EB3D094-BD64-3D7A-9BAF-4583C7AE93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6517" y="1327"/>
            <a:ext cx="1588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4F9F0FC-A68E-0849-FD06-7FBFF2A5DEBE}"/>
              </a:ext>
            </a:extLst>
          </p:cNvPr>
          <p:cNvSpPr txBox="1"/>
          <p:nvPr/>
        </p:nvSpPr>
        <p:spPr>
          <a:xfrm>
            <a:off x="24386" y="941049"/>
            <a:ext cx="45730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+mn-ea"/>
              </a:rPr>
              <a:t>Indicators of economic resilience</a:t>
            </a:r>
            <a:endParaRPr lang="zh-CN" altLang="en-US" sz="2000" dirty="0">
              <a:latin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5077DDB-6E21-BD16-754C-E0FC3FDDBCB8}"/>
              </a:ext>
            </a:extLst>
          </p:cNvPr>
          <p:cNvSpPr txBox="1"/>
          <p:nvPr/>
        </p:nvSpPr>
        <p:spPr>
          <a:xfrm>
            <a:off x="193881" y="1691012"/>
            <a:ext cx="464746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+mn-ea"/>
              </a:rPr>
              <a:t>The gastronomy business is decentralized and location-based.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800" dirty="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+mn-ea"/>
              </a:rPr>
              <a:t>It is closely related to the economic attributes of cities.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800" dirty="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+mn-ea"/>
              </a:rPr>
              <a:t>The success or failure of restaurants can indicate urban economic health.</a:t>
            </a:r>
            <a:endParaRPr lang="zh-CN" altLang="en-US" sz="1800" dirty="0">
              <a:latin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FF8FB2C-C3FE-0471-5BB7-C81246192549}"/>
              </a:ext>
            </a:extLst>
          </p:cNvPr>
          <p:cNvSpPr txBox="1"/>
          <p:nvPr/>
        </p:nvSpPr>
        <p:spPr>
          <a:xfrm>
            <a:off x="122057" y="4163264"/>
            <a:ext cx="46474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+mn-ea"/>
              </a:rPr>
              <a:t>Prior research shows restaurants accurately predict urban socio-economic attributes with 90%-95% accuracy (Dong et al., 2019).</a:t>
            </a:r>
            <a:endParaRPr lang="zh-CN" altLang="en-US" sz="1600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DCBDE84-C11A-2A1C-909C-7F27960C6A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7400" y="1562600"/>
            <a:ext cx="4566510" cy="2436736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AF82F32A-419D-763E-9379-41E47801EE1F}"/>
              </a:ext>
            </a:extLst>
          </p:cNvPr>
          <p:cNvSpPr txBox="1"/>
          <p:nvPr/>
        </p:nvSpPr>
        <p:spPr>
          <a:xfrm>
            <a:off x="5377207" y="3870876"/>
            <a:ext cx="38676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Figure: Spatial Distribution of Closed Restaurants in Shenzhen, </a:t>
            </a:r>
            <a:r>
              <a:rPr lang="en-US" altLang="zh-CN" sz="1600" dirty="0"/>
              <a:t>China, </a:t>
            </a:r>
            <a:r>
              <a:rPr lang="zh-CN" altLang="en-US" sz="1600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04515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8821738" y="246063"/>
            <a:ext cx="322262" cy="292100"/>
          </a:xfrm>
          <a:prstGeom prst="rect">
            <a:avLst/>
          </a:prstGeom>
        </p:spPr>
        <p:txBody>
          <a:bodyPr/>
          <a:lstStyle/>
          <a:p>
            <a:fld id="{FCEE2C88-6C8F-484D-AF69-578F576B1F4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1" name="矩形 6"/>
          <p:cNvSpPr>
            <a:spLocks noChangeArrowheads="1"/>
          </p:cNvSpPr>
          <p:nvPr/>
        </p:nvSpPr>
        <p:spPr bwMode="auto">
          <a:xfrm>
            <a:off x="0" y="0"/>
            <a:ext cx="9144000" cy="600075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5" name="矩形 20"/>
          <p:cNvSpPr>
            <a:spLocks noChangeArrowheads="1"/>
          </p:cNvSpPr>
          <p:nvPr/>
        </p:nvSpPr>
        <p:spPr bwMode="auto">
          <a:xfrm>
            <a:off x="1920875" y="-1588"/>
            <a:ext cx="1412875" cy="600076"/>
          </a:xfrm>
          <a:prstGeom prst="rect">
            <a:avLst/>
          </a:prstGeom>
          <a:solidFill>
            <a:srgbClr val="398BEF"/>
          </a:solidFill>
          <a:ln w="127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59" name="组合 7"/>
          <p:cNvGrpSpPr>
            <a:grpSpLocks/>
          </p:cNvGrpSpPr>
          <p:nvPr/>
        </p:nvGrpSpPr>
        <p:grpSpPr bwMode="auto">
          <a:xfrm>
            <a:off x="1370013" y="106363"/>
            <a:ext cx="1330325" cy="474662"/>
            <a:chOff x="0" y="0"/>
            <a:chExt cx="1329556" cy="474509"/>
          </a:xfrm>
        </p:grpSpPr>
        <p:sp>
          <p:nvSpPr>
            <p:cNvPr id="63" name="圆角矩形 8"/>
            <p:cNvSpPr>
              <a:spLocks noChangeArrowheads="1"/>
            </p:cNvSpPr>
            <p:nvPr/>
          </p:nvSpPr>
          <p:spPr bwMode="auto">
            <a:xfrm>
              <a:off x="0" y="0"/>
              <a:ext cx="1329556" cy="38405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>
                <a:solidFill>
                  <a:srgbClr val="FFFFFF"/>
                </a:solidFill>
              </a:endParaRPr>
            </a:p>
          </p:txBody>
        </p:sp>
        <p:sp>
          <p:nvSpPr>
            <p:cNvPr id="64" name="TextBox 15"/>
            <p:cNvSpPr>
              <a:spLocks noChangeArrowheads="1"/>
            </p:cNvSpPr>
            <p:nvPr/>
          </p:nvSpPr>
          <p:spPr bwMode="auto">
            <a:xfrm>
              <a:off x="291773" y="135955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zh-CN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65" name="TextBox 16">
            <a:hlinkHover r:id="rId3" action="ppaction://hlinksldjump"/>
          </p:cNvPr>
          <p:cNvSpPr>
            <a:spLocks noChangeArrowheads="1"/>
          </p:cNvSpPr>
          <p:nvPr/>
        </p:nvSpPr>
        <p:spPr bwMode="auto">
          <a:xfrm>
            <a:off x="1979613" y="141288"/>
            <a:ext cx="137159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500" b="1" dirty="0">
                <a:solidFill>
                  <a:schemeClr val="bg1"/>
                </a:solidFill>
                <a:effectLst/>
                <a:latin typeface="+mn-ea"/>
                <a:ea typeface="+mn-ea"/>
              </a:rPr>
              <a:t>Background</a:t>
            </a:r>
            <a:endParaRPr lang="zh-CN" altLang="en-US" sz="1500" b="1" dirty="0"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sp>
        <p:nvSpPr>
          <p:cNvPr id="75" name="TextBox 17">
            <a:hlinkClick r:id="" action="ppaction://hlinkshowjump?jump=nextslide"/>
            <a:hlinkHover r:id="rId4" action="ppaction://hlinksldjump"/>
          </p:cNvPr>
          <p:cNvSpPr>
            <a:spLocks noChangeArrowheads="1"/>
          </p:cNvSpPr>
          <p:nvPr/>
        </p:nvSpPr>
        <p:spPr bwMode="auto">
          <a:xfrm>
            <a:off x="3198583" y="149239"/>
            <a:ext cx="154155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Methods</a:t>
            </a:r>
            <a:endParaRPr lang="zh-CN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77" name="TextBox 19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4621213" y="141288"/>
            <a:ext cx="14271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Results</a:t>
            </a:r>
            <a:endParaRPr lang="zh-CN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78" name="TextBox 20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6316899" y="149239"/>
            <a:ext cx="126182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Conclusion</a:t>
            </a:r>
            <a:endParaRPr lang="zh-CN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0" name="直接连接符 24"/>
          <p:cNvSpPr>
            <a:spLocks noChangeShapeType="1"/>
          </p:cNvSpPr>
          <p:nvPr/>
        </p:nvSpPr>
        <p:spPr bwMode="auto">
          <a:xfrm>
            <a:off x="4597400" y="0"/>
            <a:ext cx="1588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1" name="直接连接符 25"/>
          <p:cNvSpPr>
            <a:spLocks noChangeShapeType="1"/>
          </p:cNvSpPr>
          <p:nvPr/>
        </p:nvSpPr>
        <p:spPr bwMode="auto">
          <a:xfrm>
            <a:off x="619442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" name="直接连接符 26"/>
          <p:cNvSpPr>
            <a:spLocks noChangeShapeType="1"/>
          </p:cNvSpPr>
          <p:nvPr/>
        </p:nvSpPr>
        <p:spPr bwMode="auto">
          <a:xfrm>
            <a:off x="772477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ED6D081-1FA0-A0FA-6F61-124732EAFC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1" y="89961"/>
            <a:ext cx="1405799" cy="396000"/>
          </a:xfrm>
          <a:prstGeom prst="rect">
            <a:avLst/>
          </a:prstGeom>
        </p:spPr>
      </p:pic>
      <p:sp>
        <p:nvSpPr>
          <p:cNvPr id="27" name="TextBox 20">
            <a:hlinkHover r:id="rId6" action="ppaction://hlinksldjump"/>
            <a:extLst>
              <a:ext uri="{FF2B5EF4-FFF2-40B4-BE49-F238E27FC236}">
                <a16:creationId xmlns:a16="http://schemas.microsoft.com/office/drawing/2014/main" id="{5DE130D9-CBC8-FDF8-6A14-195B6BCC1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1000" y="143520"/>
            <a:ext cx="15154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  <a:latin typeface="+mn-ea"/>
              </a:rPr>
              <a:t>Future work</a:t>
            </a:r>
            <a:endParaRPr lang="zh-CN" altLang="en-US" sz="1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8" name="直接连接符 24">
            <a:extLst>
              <a:ext uri="{FF2B5EF4-FFF2-40B4-BE49-F238E27FC236}">
                <a16:creationId xmlns:a16="http://schemas.microsoft.com/office/drawing/2014/main" id="{3EB3D094-BD64-3D7A-9BAF-4583C7AE93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6517" y="1327"/>
            <a:ext cx="1588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4F9F0FC-A68E-0849-FD06-7FBFF2A5DEBE}"/>
              </a:ext>
            </a:extLst>
          </p:cNvPr>
          <p:cNvSpPr txBox="1"/>
          <p:nvPr/>
        </p:nvSpPr>
        <p:spPr>
          <a:xfrm>
            <a:off x="193881" y="724006"/>
            <a:ext cx="46297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+mn-ea"/>
              </a:rPr>
              <a:t>Research gap</a:t>
            </a:r>
            <a:endParaRPr lang="zh-CN" altLang="en-US" sz="2000" dirty="0">
              <a:latin typeface="+mn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329ED60-9AE6-87D3-83A9-1F5C4A9A8A72}"/>
              </a:ext>
            </a:extLst>
          </p:cNvPr>
          <p:cNvSpPr txBox="1"/>
          <p:nvPr/>
        </p:nvSpPr>
        <p:spPr>
          <a:xfrm>
            <a:off x="93218" y="1140502"/>
            <a:ext cx="885689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+mj-lt"/>
              <a:buAutoNum type="arabicPeriod"/>
            </a:pPr>
            <a:r>
              <a:rPr lang="en-US" altLang="zh-CN" sz="1800" b="1" dirty="0">
                <a:latin typeface="+mn-ea"/>
              </a:rPr>
              <a:t>High-Resolution Mobility Data</a:t>
            </a:r>
            <a:r>
              <a:rPr lang="en-US" altLang="zh-CN" sz="1800" dirty="0">
                <a:latin typeface="+mn-ea"/>
              </a:rPr>
              <a:t>: Many studies have utilized high-resolution mobility data to examine the impact of COVID-19 and related interventions on urban movement.</a:t>
            </a:r>
          </a:p>
          <a:p>
            <a:pPr algn="just">
              <a:buFont typeface="+mj-lt"/>
              <a:buAutoNum type="arabicPeriod"/>
            </a:pPr>
            <a:endParaRPr lang="en-US" altLang="zh-CN" sz="1800" dirty="0">
              <a:latin typeface="+mn-ea"/>
            </a:endParaRPr>
          </a:p>
          <a:p>
            <a:pPr algn="just">
              <a:buFont typeface="+mj-lt"/>
              <a:buAutoNum type="arabicPeriod"/>
            </a:pPr>
            <a:r>
              <a:rPr lang="en-US" altLang="zh-CN" sz="1800" b="1" dirty="0">
                <a:latin typeface="+mn-ea"/>
              </a:rPr>
              <a:t>Microscopic Research Gap</a:t>
            </a:r>
            <a:r>
              <a:rPr lang="en-US" altLang="zh-CN" sz="1800" dirty="0">
                <a:latin typeface="+mn-ea"/>
              </a:rPr>
              <a:t>: There's limited research on the microscopic effects of  </a:t>
            </a:r>
            <a:r>
              <a:rPr lang="en-US" altLang="zh-CN" sz="2000" b="1" dirty="0">
                <a:latin typeface="+mn-ea"/>
              </a:rPr>
              <a:t>human mobility</a:t>
            </a:r>
            <a:r>
              <a:rPr lang="en-US" altLang="zh-CN" sz="1800" dirty="0">
                <a:latin typeface="+mn-ea"/>
              </a:rPr>
              <a:t> on urban economies during the pandemic.</a:t>
            </a:r>
          </a:p>
          <a:p>
            <a:pPr algn="just">
              <a:buFont typeface="+mj-lt"/>
              <a:buAutoNum type="arabicPeriod"/>
            </a:pPr>
            <a:endParaRPr lang="en-US" altLang="zh-CN" sz="1800" dirty="0">
              <a:latin typeface="+mn-ea"/>
            </a:endParaRPr>
          </a:p>
          <a:p>
            <a:pPr algn="just">
              <a:buFont typeface="+mj-lt"/>
              <a:buAutoNum type="arabicPeriod"/>
            </a:pPr>
            <a:r>
              <a:rPr lang="en-US" altLang="zh-CN" sz="2400" dirty="0"/>
              <a:t>Critically, only a handful of studies explore the resilience of urban economies in the face of pandemic shocks and the effectiveness of intervention policies</a:t>
            </a:r>
            <a:endParaRPr lang="en-US" altLang="zh-CN" sz="1800" dirty="0">
              <a:latin typeface="+mn-ea"/>
            </a:endParaRPr>
          </a:p>
          <a:p>
            <a:pPr algn="just"/>
            <a:endParaRPr lang="en-US" altLang="zh-CN" sz="1800" dirty="0">
              <a:latin typeface="+mn-e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EBD9668-D6B5-B774-99E5-91A6A634C91D}"/>
              </a:ext>
            </a:extLst>
          </p:cNvPr>
          <p:cNvSpPr txBox="1"/>
          <p:nvPr/>
        </p:nvSpPr>
        <p:spPr>
          <a:xfrm>
            <a:off x="193881" y="4533833"/>
            <a:ext cx="8905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+mj-ea"/>
                <a:ea typeface="+mj-ea"/>
              </a:rPr>
              <a:t>The concept of urban resilience pertains to a city’s ability to recover and adapt when confronting adversity</a:t>
            </a:r>
            <a:endParaRPr lang="zh-CN" altLang="en-US" sz="16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0977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8821738" y="246063"/>
            <a:ext cx="322262" cy="292100"/>
          </a:xfrm>
          <a:prstGeom prst="rect">
            <a:avLst/>
          </a:prstGeom>
        </p:spPr>
        <p:txBody>
          <a:bodyPr/>
          <a:lstStyle/>
          <a:p>
            <a:fld id="{FCEE2C88-6C8F-484D-AF69-578F576B1F4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1" name="矩形 6"/>
          <p:cNvSpPr>
            <a:spLocks noChangeArrowheads="1"/>
          </p:cNvSpPr>
          <p:nvPr/>
        </p:nvSpPr>
        <p:spPr bwMode="auto">
          <a:xfrm>
            <a:off x="0" y="0"/>
            <a:ext cx="9144000" cy="600075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5" name="矩形 20"/>
          <p:cNvSpPr>
            <a:spLocks noChangeArrowheads="1"/>
          </p:cNvSpPr>
          <p:nvPr/>
        </p:nvSpPr>
        <p:spPr bwMode="auto">
          <a:xfrm>
            <a:off x="1920875" y="-1588"/>
            <a:ext cx="1412875" cy="600076"/>
          </a:xfrm>
          <a:prstGeom prst="rect">
            <a:avLst/>
          </a:prstGeom>
          <a:solidFill>
            <a:srgbClr val="398BEF"/>
          </a:solidFill>
          <a:ln w="127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59" name="组合 7"/>
          <p:cNvGrpSpPr>
            <a:grpSpLocks/>
          </p:cNvGrpSpPr>
          <p:nvPr/>
        </p:nvGrpSpPr>
        <p:grpSpPr bwMode="auto">
          <a:xfrm>
            <a:off x="1370013" y="106363"/>
            <a:ext cx="1330325" cy="474662"/>
            <a:chOff x="0" y="0"/>
            <a:chExt cx="1329556" cy="474509"/>
          </a:xfrm>
        </p:grpSpPr>
        <p:sp>
          <p:nvSpPr>
            <p:cNvPr id="63" name="圆角矩形 8"/>
            <p:cNvSpPr>
              <a:spLocks noChangeArrowheads="1"/>
            </p:cNvSpPr>
            <p:nvPr/>
          </p:nvSpPr>
          <p:spPr bwMode="auto">
            <a:xfrm>
              <a:off x="0" y="0"/>
              <a:ext cx="1329556" cy="38405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>
                <a:solidFill>
                  <a:srgbClr val="FFFFFF"/>
                </a:solidFill>
              </a:endParaRPr>
            </a:p>
          </p:txBody>
        </p:sp>
        <p:sp>
          <p:nvSpPr>
            <p:cNvPr id="64" name="TextBox 15"/>
            <p:cNvSpPr>
              <a:spLocks noChangeArrowheads="1"/>
            </p:cNvSpPr>
            <p:nvPr/>
          </p:nvSpPr>
          <p:spPr bwMode="auto">
            <a:xfrm>
              <a:off x="291773" y="135955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zh-CN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65" name="TextBox 16">
            <a:hlinkHover r:id="rId3" action="ppaction://hlinksldjump"/>
          </p:cNvPr>
          <p:cNvSpPr>
            <a:spLocks noChangeArrowheads="1"/>
          </p:cNvSpPr>
          <p:nvPr/>
        </p:nvSpPr>
        <p:spPr bwMode="auto">
          <a:xfrm>
            <a:off x="1979613" y="141288"/>
            <a:ext cx="137159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500" b="1" dirty="0">
                <a:solidFill>
                  <a:schemeClr val="bg1"/>
                </a:solidFill>
                <a:effectLst/>
                <a:latin typeface="+mn-ea"/>
                <a:ea typeface="+mn-ea"/>
              </a:rPr>
              <a:t>Background</a:t>
            </a:r>
            <a:endParaRPr lang="zh-CN" altLang="en-US" sz="1500" b="1" dirty="0"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sp>
        <p:nvSpPr>
          <p:cNvPr id="75" name="TextBox 17">
            <a:hlinkClick r:id="" action="ppaction://hlinkshowjump?jump=nextslide"/>
            <a:hlinkHover r:id="rId4" action="ppaction://hlinksldjump"/>
          </p:cNvPr>
          <p:cNvSpPr>
            <a:spLocks noChangeArrowheads="1"/>
          </p:cNvSpPr>
          <p:nvPr/>
        </p:nvSpPr>
        <p:spPr bwMode="auto">
          <a:xfrm>
            <a:off x="3198583" y="149239"/>
            <a:ext cx="154155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Methods</a:t>
            </a:r>
            <a:endParaRPr lang="zh-CN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77" name="TextBox 19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4621213" y="141288"/>
            <a:ext cx="14271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Results</a:t>
            </a:r>
            <a:endParaRPr lang="zh-CN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78" name="TextBox 20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6316899" y="149239"/>
            <a:ext cx="126182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Conclusion</a:t>
            </a:r>
            <a:endParaRPr lang="zh-CN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0" name="直接连接符 24"/>
          <p:cNvSpPr>
            <a:spLocks noChangeShapeType="1"/>
          </p:cNvSpPr>
          <p:nvPr/>
        </p:nvSpPr>
        <p:spPr bwMode="auto">
          <a:xfrm>
            <a:off x="4597400" y="0"/>
            <a:ext cx="1588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1" name="直接连接符 25"/>
          <p:cNvSpPr>
            <a:spLocks noChangeShapeType="1"/>
          </p:cNvSpPr>
          <p:nvPr/>
        </p:nvSpPr>
        <p:spPr bwMode="auto">
          <a:xfrm>
            <a:off x="619442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" name="直接连接符 26"/>
          <p:cNvSpPr>
            <a:spLocks noChangeShapeType="1"/>
          </p:cNvSpPr>
          <p:nvPr/>
        </p:nvSpPr>
        <p:spPr bwMode="auto">
          <a:xfrm>
            <a:off x="772477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ED6D081-1FA0-A0FA-6F61-124732EAFC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1" y="89961"/>
            <a:ext cx="1405799" cy="396000"/>
          </a:xfrm>
          <a:prstGeom prst="rect">
            <a:avLst/>
          </a:prstGeom>
        </p:spPr>
      </p:pic>
      <p:sp>
        <p:nvSpPr>
          <p:cNvPr id="27" name="TextBox 20">
            <a:hlinkHover r:id="rId6" action="ppaction://hlinksldjump"/>
            <a:extLst>
              <a:ext uri="{FF2B5EF4-FFF2-40B4-BE49-F238E27FC236}">
                <a16:creationId xmlns:a16="http://schemas.microsoft.com/office/drawing/2014/main" id="{5DE130D9-CBC8-FDF8-6A14-195B6BCC1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1000" y="143520"/>
            <a:ext cx="15154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  <a:latin typeface="+mn-ea"/>
              </a:rPr>
              <a:t>Future work</a:t>
            </a:r>
            <a:endParaRPr lang="zh-CN" altLang="en-US" sz="1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8" name="直接连接符 24">
            <a:extLst>
              <a:ext uri="{FF2B5EF4-FFF2-40B4-BE49-F238E27FC236}">
                <a16:creationId xmlns:a16="http://schemas.microsoft.com/office/drawing/2014/main" id="{3EB3D094-BD64-3D7A-9BAF-4583C7AE93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6517" y="1327"/>
            <a:ext cx="1588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4F9F0FC-A68E-0849-FD06-7FBFF2A5DEBE}"/>
              </a:ext>
            </a:extLst>
          </p:cNvPr>
          <p:cNvSpPr txBox="1"/>
          <p:nvPr/>
        </p:nvSpPr>
        <p:spPr>
          <a:xfrm>
            <a:off x="193881" y="838792"/>
            <a:ext cx="46297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+mn-ea"/>
              </a:rPr>
              <a:t>Research framework</a:t>
            </a:r>
            <a:endParaRPr lang="zh-CN" altLang="en-US" sz="2000" dirty="0">
              <a:latin typeface="+mn-ea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4AF70D0C-3B35-6C23-4CF7-4FE254CA8364}"/>
              </a:ext>
            </a:extLst>
          </p:cNvPr>
          <p:cNvGrpSpPr/>
          <p:nvPr/>
        </p:nvGrpSpPr>
        <p:grpSpPr>
          <a:xfrm>
            <a:off x="75998" y="1372160"/>
            <a:ext cx="3820904" cy="3419475"/>
            <a:chOff x="75998" y="1674003"/>
            <a:chExt cx="3820904" cy="3419475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B0DC8123-316D-907A-9470-3380CD42D3F0}"/>
                </a:ext>
              </a:extLst>
            </p:cNvPr>
            <p:cNvGrpSpPr/>
            <p:nvPr/>
          </p:nvGrpSpPr>
          <p:grpSpPr>
            <a:xfrm>
              <a:off x="472826" y="1978210"/>
              <a:ext cx="1138715" cy="593540"/>
              <a:chOff x="787645" y="1553530"/>
              <a:chExt cx="1138715" cy="593540"/>
            </a:xfrm>
          </p:grpSpPr>
          <p:sp>
            <p:nvSpPr>
              <p:cNvPr id="2" name="Chevron 38">
                <a:extLst>
                  <a:ext uri="{FF2B5EF4-FFF2-40B4-BE49-F238E27FC236}">
                    <a16:creationId xmlns:a16="http://schemas.microsoft.com/office/drawing/2014/main" id="{5100AB8E-290E-2942-89E0-07BBA4362626}"/>
                  </a:ext>
                </a:extLst>
              </p:cNvPr>
              <p:cNvSpPr/>
              <p:nvPr/>
            </p:nvSpPr>
            <p:spPr>
              <a:xfrm>
                <a:off x="787645" y="1553530"/>
                <a:ext cx="1138715" cy="593540"/>
              </a:xfrm>
              <a:prstGeom prst="chevron">
                <a:avLst>
                  <a:gd name="adj" fmla="val 27026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AU" sz="2100" dirty="0">
                    <a:solidFill>
                      <a:schemeClr val="bg1"/>
                    </a:solidFill>
                    <a:latin typeface="FontAwesome" pitchFamily="2" charset="0"/>
                  </a:rPr>
                  <a:t></a:t>
                </a:r>
                <a:endParaRPr lang="en-US" sz="2100" dirty="0">
                  <a:solidFill>
                    <a:schemeClr val="bg1"/>
                  </a:solidFill>
                  <a:latin typeface="FontAwesome" pitchFamily="2" charset="0"/>
                </a:endParaRPr>
              </a:p>
            </p:txBody>
          </p:sp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7CF893BF-D7C8-964D-FC5C-F78E8FA755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0849" y="1611915"/>
                <a:ext cx="712306" cy="476770"/>
              </a:xfrm>
              <a:prstGeom prst="rect">
                <a:avLst/>
              </a:prstGeom>
            </p:spPr>
          </p:pic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FB8A86D-DBC7-71E1-E8D4-11984ADDC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98" y="1674003"/>
              <a:ext cx="3820904" cy="3419475"/>
            </a:xfrm>
            <a:prstGeom prst="rect">
              <a:avLst/>
            </a:prstGeom>
          </p:spPr>
        </p:pic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984527BF-A497-1E74-E1D2-C19288EA940D}"/>
                </a:ext>
              </a:extLst>
            </p:cNvPr>
            <p:cNvSpPr/>
            <p:nvPr/>
          </p:nvSpPr>
          <p:spPr>
            <a:xfrm rot="868029">
              <a:off x="2183895" y="2414732"/>
              <a:ext cx="467711" cy="152695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998F7E27-DC41-B05B-E948-F7E8BAB4237B}"/>
                </a:ext>
              </a:extLst>
            </p:cNvPr>
            <p:cNvCxnSpPr/>
            <p:nvPr/>
          </p:nvCxnSpPr>
          <p:spPr>
            <a:xfrm flipH="1" flipV="1">
              <a:off x="2388081" y="3975903"/>
              <a:ext cx="254647" cy="67599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D6091770-5A92-EA17-643B-D2BB3C22019A}"/>
              </a:ext>
            </a:extLst>
          </p:cNvPr>
          <p:cNvSpPr txBox="1"/>
          <p:nvPr/>
        </p:nvSpPr>
        <p:spPr>
          <a:xfrm>
            <a:off x="-20113" y="4753457"/>
            <a:ext cx="46297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Shenzhen restaurant closures to peak in 2020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ED3285E3-B769-2AD9-7E67-F5B39D7EEAB8}"/>
              </a:ext>
            </a:extLst>
          </p:cNvPr>
          <p:cNvGrpSpPr/>
          <p:nvPr/>
        </p:nvGrpSpPr>
        <p:grpSpPr>
          <a:xfrm>
            <a:off x="4052712" y="1370491"/>
            <a:ext cx="5061612" cy="3192364"/>
            <a:chOff x="1278476" y="3909242"/>
            <a:chExt cx="4043125" cy="2874215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980366B7-FCFC-4ECA-609D-4FCFFAFF2EA0}"/>
                </a:ext>
              </a:extLst>
            </p:cNvPr>
            <p:cNvGrpSpPr/>
            <p:nvPr/>
          </p:nvGrpSpPr>
          <p:grpSpPr>
            <a:xfrm>
              <a:off x="1278476" y="3909242"/>
              <a:ext cx="4043125" cy="2874215"/>
              <a:chOff x="1278476" y="3909242"/>
              <a:chExt cx="4043125" cy="2874215"/>
            </a:xfrm>
          </p:grpSpPr>
          <p:pic>
            <p:nvPicPr>
              <p:cNvPr id="32" name="图片 31">
                <a:extLst>
                  <a:ext uri="{FF2B5EF4-FFF2-40B4-BE49-F238E27FC236}">
                    <a16:creationId xmlns:a16="http://schemas.microsoft.com/office/drawing/2014/main" id="{0FCC4A3D-1F35-DF4E-472A-7DD44D9272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78476" y="3909242"/>
                <a:ext cx="4043125" cy="2874215"/>
              </a:xfrm>
              <a:prstGeom prst="rect">
                <a:avLst/>
              </a:prstGeom>
            </p:spPr>
          </p:pic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BE707877-BE35-E659-6FF0-88EA323FFA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26805" y="6225160"/>
                <a:ext cx="1183222" cy="558297"/>
              </a:xfrm>
              <a:prstGeom prst="rect">
                <a:avLst/>
              </a:prstGeom>
            </p:spPr>
          </p:pic>
          <p:cxnSp>
            <p:nvCxnSpPr>
              <p:cNvPr id="29" name="直接箭头连接符 28">
                <a:extLst>
                  <a:ext uri="{FF2B5EF4-FFF2-40B4-BE49-F238E27FC236}">
                    <a16:creationId xmlns:a16="http://schemas.microsoft.com/office/drawing/2014/main" id="{E4842CF5-7E18-909A-264B-91F4E01D6B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28127" y="5943600"/>
                <a:ext cx="1851949" cy="51507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1A1B5A9F-BC04-BA20-A140-2ACD7750BDC2}"/>
                </a:ext>
              </a:extLst>
            </p:cNvPr>
            <p:cNvSpPr txBox="1"/>
            <p:nvPr/>
          </p:nvSpPr>
          <p:spPr>
            <a:xfrm>
              <a:off x="4128350" y="6045574"/>
              <a:ext cx="118013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b="1" dirty="0">
                  <a:solidFill>
                    <a:schemeClr val="bg1"/>
                  </a:solidFill>
                </a:rPr>
                <a:t>Grid internal network</a:t>
              </a:r>
              <a:endParaRPr lang="zh-CN" altLang="en-US" sz="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2C4BB1E8-DABE-0495-0CC3-0427CA615F8E}"/>
              </a:ext>
            </a:extLst>
          </p:cNvPr>
          <p:cNvSpPr txBox="1"/>
          <p:nvPr/>
        </p:nvSpPr>
        <p:spPr>
          <a:xfrm>
            <a:off x="4329377" y="4762320"/>
            <a:ext cx="66848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+mn-ea"/>
              </a:rPr>
              <a:t>A complex network of human mobility and restaurants</a:t>
            </a:r>
            <a:endParaRPr lang="zh-CN" altLang="en-US" sz="1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0037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8821738" y="246063"/>
            <a:ext cx="322262" cy="292100"/>
          </a:xfrm>
          <a:prstGeom prst="rect">
            <a:avLst/>
          </a:prstGeom>
        </p:spPr>
        <p:txBody>
          <a:bodyPr/>
          <a:lstStyle/>
          <a:p>
            <a:fld id="{FCEE2C88-6C8F-484D-AF69-578F576B1F4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1" name="矩形 6"/>
          <p:cNvSpPr>
            <a:spLocks noChangeArrowheads="1"/>
          </p:cNvSpPr>
          <p:nvPr/>
        </p:nvSpPr>
        <p:spPr bwMode="auto">
          <a:xfrm>
            <a:off x="0" y="0"/>
            <a:ext cx="9144000" cy="600075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5" name="矩形 20"/>
          <p:cNvSpPr>
            <a:spLocks noChangeArrowheads="1"/>
          </p:cNvSpPr>
          <p:nvPr/>
        </p:nvSpPr>
        <p:spPr bwMode="auto">
          <a:xfrm>
            <a:off x="3275633" y="-1588"/>
            <a:ext cx="1345579" cy="600076"/>
          </a:xfrm>
          <a:prstGeom prst="rect">
            <a:avLst/>
          </a:prstGeom>
          <a:solidFill>
            <a:srgbClr val="398BEF"/>
          </a:solidFill>
          <a:ln w="127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59" name="组合 7"/>
          <p:cNvGrpSpPr>
            <a:grpSpLocks/>
          </p:cNvGrpSpPr>
          <p:nvPr/>
        </p:nvGrpSpPr>
        <p:grpSpPr bwMode="auto">
          <a:xfrm>
            <a:off x="1370013" y="106363"/>
            <a:ext cx="1330325" cy="474662"/>
            <a:chOff x="0" y="0"/>
            <a:chExt cx="1329556" cy="474509"/>
          </a:xfrm>
        </p:grpSpPr>
        <p:sp>
          <p:nvSpPr>
            <p:cNvPr id="63" name="圆角矩形 8"/>
            <p:cNvSpPr>
              <a:spLocks noChangeArrowheads="1"/>
            </p:cNvSpPr>
            <p:nvPr/>
          </p:nvSpPr>
          <p:spPr bwMode="auto">
            <a:xfrm>
              <a:off x="0" y="0"/>
              <a:ext cx="1329556" cy="38405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>
                <a:solidFill>
                  <a:srgbClr val="FFFFFF"/>
                </a:solidFill>
              </a:endParaRPr>
            </a:p>
          </p:txBody>
        </p:sp>
        <p:sp>
          <p:nvSpPr>
            <p:cNvPr id="64" name="TextBox 15"/>
            <p:cNvSpPr>
              <a:spLocks noChangeArrowheads="1"/>
            </p:cNvSpPr>
            <p:nvPr/>
          </p:nvSpPr>
          <p:spPr bwMode="auto">
            <a:xfrm>
              <a:off x="291773" y="135955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zh-CN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65" name="TextBox 16">
            <a:hlinkHover r:id="rId3" action="ppaction://hlinksldjump"/>
          </p:cNvPr>
          <p:cNvSpPr>
            <a:spLocks noChangeArrowheads="1"/>
          </p:cNvSpPr>
          <p:nvPr/>
        </p:nvSpPr>
        <p:spPr bwMode="auto">
          <a:xfrm>
            <a:off x="1979613" y="141288"/>
            <a:ext cx="137159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500" b="1" dirty="0">
                <a:solidFill>
                  <a:schemeClr val="bg1"/>
                </a:solidFill>
                <a:effectLst/>
                <a:latin typeface="+mn-ea"/>
                <a:ea typeface="+mn-ea"/>
              </a:rPr>
              <a:t>Background</a:t>
            </a:r>
            <a:endParaRPr lang="zh-CN" altLang="en-US" sz="1500" b="1" dirty="0"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sp>
        <p:nvSpPr>
          <p:cNvPr id="75" name="TextBox 17">
            <a:hlinkClick r:id="" action="ppaction://hlinkshowjump?jump=nextslide"/>
            <a:hlinkHover r:id="rId4" action="ppaction://hlinksldjump"/>
          </p:cNvPr>
          <p:cNvSpPr>
            <a:spLocks noChangeArrowheads="1"/>
          </p:cNvSpPr>
          <p:nvPr/>
        </p:nvSpPr>
        <p:spPr bwMode="auto">
          <a:xfrm>
            <a:off x="3198583" y="149239"/>
            <a:ext cx="154155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Methods</a:t>
            </a:r>
            <a:endParaRPr lang="zh-CN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77" name="TextBox 19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4621213" y="141288"/>
            <a:ext cx="14271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Results</a:t>
            </a:r>
            <a:endParaRPr lang="zh-CN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78" name="TextBox 20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6316899" y="149239"/>
            <a:ext cx="126182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Conclusion</a:t>
            </a:r>
            <a:endParaRPr lang="zh-CN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1" name="直接连接符 25"/>
          <p:cNvSpPr>
            <a:spLocks noChangeShapeType="1"/>
          </p:cNvSpPr>
          <p:nvPr/>
        </p:nvSpPr>
        <p:spPr bwMode="auto">
          <a:xfrm>
            <a:off x="619442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" name="直接连接符 26"/>
          <p:cNvSpPr>
            <a:spLocks noChangeShapeType="1"/>
          </p:cNvSpPr>
          <p:nvPr/>
        </p:nvSpPr>
        <p:spPr bwMode="auto">
          <a:xfrm>
            <a:off x="772477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ED6D081-1FA0-A0FA-6F61-124732EAFC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1" y="89961"/>
            <a:ext cx="1405799" cy="396000"/>
          </a:xfrm>
          <a:prstGeom prst="rect">
            <a:avLst/>
          </a:prstGeom>
        </p:spPr>
      </p:pic>
      <p:sp>
        <p:nvSpPr>
          <p:cNvPr id="27" name="TextBox 20">
            <a:hlinkHover r:id="rId6" action="ppaction://hlinksldjump"/>
            <a:extLst>
              <a:ext uri="{FF2B5EF4-FFF2-40B4-BE49-F238E27FC236}">
                <a16:creationId xmlns:a16="http://schemas.microsoft.com/office/drawing/2014/main" id="{5DE130D9-CBC8-FDF8-6A14-195B6BCC1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1000" y="143520"/>
            <a:ext cx="15154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  <a:latin typeface="+mn-ea"/>
              </a:rPr>
              <a:t>Future work</a:t>
            </a:r>
            <a:endParaRPr lang="zh-CN" altLang="en-US" sz="1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" name="直接连接符 24">
            <a:extLst>
              <a:ext uri="{FF2B5EF4-FFF2-40B4-BE49-F238E27FC236}">
                <a16:creationId xmlns:a16="http://schemas.microsoft.com/office/drawing/2014/main" id="{10B7F895-08D5-81CC-0FD2-28D7E5A23A3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0860" y="1327"/>
            <a:ext cx="1588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直接连接符 24">
            <a:extLst>
              <a:ext uri="{FF2B5EF4-FFF2-40B4-BE49-F238E27FC236}">
                <a16:creationId xmlns:a16="http://schemas.microsoft.com/office/drawing/2014/main" id="{78D59DD1-37EC-2D40-83E0-8D343F45F30C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3302" y="0"/>
            <a:ext cx="1588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8DA50D3-FFE9-E645-3286-8C6A4FABDF19}"/>
              </a:ext>
            </a:extLst>
          </p:cNvPr>
          <p:cNvSpPr txBox="1"/>
          <p:nvPr/>
        </p:nvSpPr>
        <p:spPr>
          <a:xfrm>
            <a:off x="193881" y="838792"/>
            <a:ext cx="46297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+mn-ea"/>
              </a:rPr>
              <a:t>Data Source</a:t>
            </a:r>
            <a:endParaRPr lang="zh-CN" altLang="en-US" sz="2000" dirty="0">
              <a:latin typeface="+mn-ea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1D3B5366-2C60-41E0-E6E6-745B5892DC57}"/>
              </a:ext>
            </a:extLst>
          </p:cNvPr>
          <p:cNvGrpSpPr/>
          <p:nvPr/>
        </p:nvGrpSpPr>
        <p:grpSpPr>
          <a:xfrm>
            <a:off x="3198583" y="765189"/>
            <a:ext cx="5869419" cy="3753547"/>
            <a:chOff x="4057094" y="1540836"/>
            <a:chExt cx="5010908" cy="29779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2E39BD2-CA63-CB4C-FFDE-6D0DDB0300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373"/>
            <a:stretch/>
          </p:blipFill>
          <p:spPr>
            <a:xfrm>
              <a:off x="4057094" y="1540836"/>
              <a:ext cx="5010908" cy="2977900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9E40B348-C55F-A8C4-1BC5-C1E14BF2C220}"/>
                </a:ext>
              </a:extLst>
            </p:cNvPr>
            <p:cNvCxnSpPr>
              <a:cxnSpLocks/>
            </p:cNvCxnSpPr>
            <p:nvPr/>
          </p:nvCxnSpPr>
          <p:spPr>
            <a:xfrm>
              <a:off x="9036137" y="2536238"/>
              <a:ext cx="0" cy="540000"/>
            </a:xfrm>
            <a:prstGeom prst="line">
              <a:avLst/>
            </a:prstGeom>
            <a:ln w="38100">
              <a:solidFill>
                <a:srgbClr val="C523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22FC2BCD-7D61-813E-249A-BA5B562B37DA}"/>
              </a:ext>
            </a:extLst>
          </p:cNvPr>
          <p:cNvSpPr txBox="1"/>
          <p:nvPr/>
        </p:nvSpPr>
        <p:spPr>
          <a:xfrm>
            <a:off x="5501936" y="4624929"/>
            <a:ext cx="4629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/>
              <a:t>Figure: </a:t>
            </a:r>
            <a:r>
              <a:rPr lang="en-US" altLang="zh-CN" sz="1600" dirty="0">
                <a:latin typeface="+mn-ea"/>
              </a:rPr>
              <a:t>Data Processing Flow</a:t>
            </a:r>
            <a:endParaRPr lang="zh-CN" altLang="en-US" sz="1800" dirty="0">
              <a:latin typeface="+mn-ea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3E83DA9-651C-C75A-8CE0-2755B90B6D1D}"/>
              </a:ext>
            </a:extLst>
          </p:cNvPr>
          <p:cNvSpPr txBox="1"/>
          <p:nvPr/>
        </p:nvSpPr>
        <p:spPr>
          <a:xfrm>
            <a:off x="75998" y="1645077"/>
            <a:ext cx="40787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+mn-ea"/>
              </a:rPr>
              <a:t>Human Mobility Data (Mobile Phone Data)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zh-CN" sz="2000" dirty="0"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+mn-ea"/>
              </a:rPr>
              <a:t>Restaurant POI (Points of Interest)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zh-CN" sz="2000" dirty="0"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+mn-ea"/>
              </a:rPr>
              <a:t>Virus Transmission Survey</a:t>
            </a:r>
          </a:p>
          <a:p>
            <a:endParaRPr lang="zh-CN" altLang="en-US" sz="20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2201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8821738" y="246063"/>
            <a:ext cx="322262" cy="292100"/>
          </a:xfrm>
          <a:prstGeom prst="rect">
            <a:avLst/>
          </a:prstGeom>
        </p:spPr>
        <p:txBody>
          <a:bodyPr/>
          <a:lstStyle/>
          <a:p>
            <a:fld id="{FCEE2C88-6C8F-484D-AF69-578F576B1F4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1" name="矩形 6"/>
          <p:cNvSpPr>
            <a:spLocks noChangeArrowheads="1"/>
          </p:cNvSpPr>
          <p:nvPr/>
        </p:nvSpPr>
        <p:spPr bwMode="auto">
          <a:xfrm>
            <a:off x="0" y="0"/>
            <a:ext cx="9144000" cy="600075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5" name="矩形 20"/>
          <p:cNvSpPr>
            <a:spLocks noChangeArrowheads="1"/>
          </p:cNvSpPr>
          <p:nvPr/>
        </p:nvSpPr>
        <p:spPr bwMode="auto">
          <a:xfrm>
            <a:off x="3275633" y="-1588"/>
            <a:ext cx="1345579" cy="600076"/>
          </a:xfrm>
          <a:prstGeom prst="rect">
            <a:avLst/>
          </a:prstGeom>
          <a:solidFill>
            <a:srgbClr val="398BEF"/>
          </a:solidFill>
          <a:ln w="127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59" name="组合 7"/>
          <p:cNvGrpSpPr>
            <a:grpSpLocks/>
          </p:cNvGrpSpPr>
          <p:nvPr/>
        </p:nvGrpSpPr>
        <p:grpSpPr bwMode="auto">
          <a:xfrm>
            <a:off x="1370013" y="106363"/>
            <a:ext cx="1330325" cy="474662"/>
            <a:chOff x="0" y="0"/>
            <a:chExt cx="1329556" cy="474509"/>
          </a:xfrm>
        </p:grpSpPr>
        <p:sp>
          <p:nvSpPr>
            <p:cNvPr id="63" name="圆角矩形 8"/>
            <p:cNvSpPr>
              <a:spLocks noChangeArrowheads="1"/>
            </p:cNvSpPr>
            <p:nvPr/>
          </p:nvSpPr>
          <p:spPr bwMode="auto">
            <a:xfrm>
              <a:off x="0" y="0"/>
              <a:ext cx="1329556" cy="38405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>
                <a:solidFill>
                  <a:srgbClr val="FFFFFF"/>
                </a:solidFill>
              </a:endParaRPr>
            </a:p>
          </p:txBody>
        </p:sp>
        <p:sp>
          <p:nvSpPr>
            <p:cNvPr id="64" name="TextBox 15"/>
            <p:cNvSpPr>
              <a:spLocks noChangeArrowheads="1"/>
            </p:cNvSpPr>
            <p:nvPr/>
          </p:nvSpPr>
          <p:spPr bwMode="auto">
            <a:xfrm>
              <a:off x="291773" y="135955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zh-CN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65" name="TextBox 16">
            <a:hlinkHover r:id="rId3" action="ppaction://hlinksldjump"/>
          </p:cNvPr>
          <p:cNvSpPr>
            <a:spLocks noChangeArrowheads="1"/>
          </p:cNvSpPr>
          <p:nvPr/>
        </p:nvSpPr>
        <p:spPr bwMode="auto">
          <a:xfrm>
            <a:off x="1979613" y="141288"/>
            <a:ext cx="137159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500" b="1" dirty="0">
                <a:solidFill>
                  <a:schemeClr val="bg1"/>
                </a:solidFill>
                <a:effectLst/>
                <a:latin typeface="+mn-ea"/>
                <a:ea typeface="+mn-ea"/>
              </a:rPr>
              <a:t>Background</a:t>
            </a:r>
            <a:endParaRPr lang="zh-CN" altLang="en-US" sz="1500" b="1" dirty="0"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sp>
        <p:nvSpPr>
          <p:cNvPr id="75" name="TextBox 17">
            <a:hlinkClick r:id="" action="ppaction://hlinkshowjump?jump=nextslide"/>
            <a:hlinkHover r:id="rId4" action="ppaction://hlinksldjump"/>
          </p:cNvPr>
          <p:cNvSpPr>
            <a:spLocks noChangeArrowheads="1"/>
          </p:cNvSpPr>
          <p:nvPr/>
        </p:nvSpPr>
        <p:spPr bwMode="auto">
          <a:xfrm>
            <a:off x="3198583" y="149239"/>
            <a:ext cx="154155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Methods</a:t>
            </a:r>
            <a:endParaRPr lang="zh-CN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77" name="TextBox 19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4621213" y="141288"/>
            <a:ext cx="14271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Results</a:t>
            </a:r>
            <a:endParaRPr lang="zh-CN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78" name="TextBox 20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6316899" y="149239"/>
            <a:ext cx="126182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Conclusion</a:t>
            </a:r>
            <a:endParaRPr lang="zh-CN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1" name="直接连接符 25"/>
          <p:cNvSpPr>
            <a:spLocks noChangeShapeType="1"/>
          </p:cNvSpPr>
          <p:nvPr/>
        </p:nvSpPr>
        <p:spPr bwMode="auto">
          <a:xfrm>
            <a:off x="619442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" name="直接连接符 26"/>
          <p:cNvSpPr>
            <a:spLocks noChangeShapeType="1"/>
          </p:cNvSpPr>
          <p:nvPr/>
        </p:nvSpPr>
        <p:spPr bwMode="auto">
          <a:xfrm>
            <a:off x="772477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ED6D081-1FA0-A0FA-6F61-124732EAFC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1" y="89961"/>
            <a:ext cx="1405799" cy="396000"/>
          </a:xfrm>
          <a:prstGeom prst="rect">
            <a:avLst/>
          </a:prstGeom>
        </p:spPr>
      </p:pic>
      <p:sp>
        <p:nvSpPr>
          <p:cNvPr id="27" name="TextBox 20">
            <a:hlinkHover r:id="rId6" action="ppaction://hlinksldjump"/>
            <a:extLst>
              <a:ext uri="{FF2B5EF4-FFF2-40B4-BE49-F238E27FC236}">
                <a16:creationId xmlns:a16="http://schemas.microsoft.com/office/drawing/2014/main" id="{5DE130D9-CBC8-FDF8-6A14-195B6BCC1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1000" y="143520"/>
            <a:ext cx="15154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  <a:latin typeface="+mn-ea"/>
              </a:rPr>
              <a:t>Future work</a:t>
            </a:r>
            <a:endParaRPr lang="zh-CN" altLang="en-US" sz="1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" name="直接连接符 24">
            <a:extLst>
              <a:ext uri="{FF2B5EF4-FFF2-40B4-BE49-F238E27FC236}">
                <a16:creationId xmlns:a16="http://schemas.microsoft.com/office/drawing/2014/main" id="{10B7F895-08D5-81CC-0FD2-28D7E5A23A3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0860" y="1327"/>
            <a:ext cx="1588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直接连接符 24">
            <a:extLst>
              <a:ext uri="{FF2B5EF4-FFF2-40B4-BE49-F238E27FC236}">
                <a16:creationId xmlns:a16="http://schemas.microsoft.com/office/drawing/2014/main" id="{78D59DD1-37EC-2D40-83E0-8D343F45F30C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3302" y="0"/>
            <a:ext cx="1588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DCA6C67-EDCD-9869-BC01-28588B7A8C2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24"/>
          <a:stretch/>
        </p:blipFill>
        <p:spPr>
          <a:xfrm>
            <a:off x="6754331" y="3310816"/>
            <a:ext cx="2067407" cy="183268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FC714C3-383E-9996-B97F-5D7DE0E629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031" y="3161577"/>
            <a:ext cx="3579124" cy="18326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D3253E1-B5D8-A0A7-E875-E014AB6A290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7" r="13010"/>
          <a:stretch/>
        </p:blipFill>
        <p:spPr>
          <a:xfrm>
            <a:off x="256449" y="1286843"/>
            <a:ext cx="3573706" cy="1964807"/>
          </a:xfrm>
          <a:prstGeom prst="rect">
            <a:avLst/>
          </a:prstGeom>
        </p:spPr>
      </p:pic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0431A7F6-FBDE-95C1-52D4-2DD40B1A2D7E}"/>
              </a:ext>
            </a:extLst>
          </p:cNvPr>
          <p:cNvCxnSpPr>
            <a:cxnSpLocks/>
          </p:cNvCxnSpPr>
          <p:nvPr/>
        </p:nvCxnSpPr>
        <p:spPr>
          <a:xfrm>
            <a:off x="5051394" y="3781887"/>
            <a:ext cx="1355926" cy="54528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379A807A-C4D7-97AC-7C19-93213036E41E}"/>
              </a:ext>
            </a:extLst>
          </p:cNvPr>
          <p:cNvSpPr txBox="1"/>
          <p:nvPr/>
        </p:nvSpPr>
        <p:spPr>
          <a:xfrm>
            <a:off x="193881" y="688449"/>
            <a:ext cx="72617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+mn-ea"/>
              </a:rPr>
              <a:t>Complex multilayer network and node status settings</a:t>
            </a:r>
            <a:endParaRPr lang="zh-CN" altLang="en-US" sz="2000" dirty="0">
              <a:latin typeface="+mn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111FA1E-1430-49FF-D5EC-50D31261DA44}"/>
              </a:ext>
            </a:extLst>
          </p:cNvPr>
          <p:cNvSpPr txBox="1"/>
          <p:nvPr/>
        </p:nvSpPr>
        <p:spPr>
          <a:xfrm>
            <a:off x="193881" y="1331685"/>
            <a:ext cx="2630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Human mobility network</a:t>
            </a:r>
            <a:endParaRPr lang="zh-CN" altLang="en-US" sz="1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943E8CA-B42E-23F3-A340-2257FB72B2ED}"/>
              </a:ext>
            </a:extLst>
          </p:cNvPr>
          <p:cNvSpPr txBox="1"/>
          <p:nvPr/>
        </p:nvSpPr>
        <p:spPr>
          <a:xfrm>
            <a:off x="193881" y="3118709"/>
            <a:ext cx="3088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+mn-ea"/>
              </a:rPr>
              <a:t>Restaurant proximity network</a:t>
            </a:r>
            <a:endParaRPr lang="zh-CN" altLang="en-US" sz="1600" dirty="0">
              <a:latin typeface="+mn-ea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6067019-ADD1-BFD0-B8AD-6CD2DEFC1C72}"/>
              </a:ext>
            </a:extLst>
          </p:cNvPr>
          <p:cNvSpPr txBox="1"/>
          <p:nvPr/>
        </p:nvSpPr>
        <p:spPr>
          <a:xfrm>
            <a:off x="4661723" y="4138912"/>
            <a:ext cx="1433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+mn-ea"/>
              </a:rPr>
              <a:t>Multilayered nested network</a:t>
            </a:r>
            <a:endParaRPr lang="zh-CN" altLang="en-US" sz="1600" dirty="0">
              <a:latin typeface="+mn-ea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3959A9CB-4A57-D23E-1387-FE4A745E4C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95304" y="4796928"/>
            <a:ext cx="826434" cy="34596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9618A5E-FD12-48C1-36D0-8002042059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021" y="1299053"/>
            <a:ext cx="3427754" cy="1884092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0CA16861-CCC4-617B-D866-5DF680382EEA}"/>
              </a:ext>
            </a:extLst>
          </p:cNvPr>
          <p:cNvSpPr txBox="1"/>
          <p:nvPr/>
        </p:nvSpPr>
        <p:spPr>
          <a:xfrm>
            <a:off x="4390176" y="1333250"/>
            <a:ext cx="23469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+mn-ea"/>
              </a:rPr>
              <a:t>virus transmission site</a:t>
            </a:r>
            <a:endParaRPr lang="zh-CN" altLang="en-US" sz="1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1078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8821738" y="246063"/>
            <a:ext cx="322262" cy="292100"/>
          </a:xfrm>
          <a:prstGeom prst="rect">
            <a:avLst/>
          </a:prstGeom>
        </p:spPr>
        <p:txBody>
          <a:bodyPr/>
          <a:lstStyle/>
          <a:p>
            <a:fld id="{FCEE2C88-6C8F-484D-AF69-578F576B1F4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1" name="矩形 6"/>
          <p:cNvSpPr>
            <a:spLocks noChangeArrowheads="1"/>
          </p:cNvSpPr>
          <p:nvPr/>
        </p:nvSpPr>
        <p:spPr bwMode="auto">
          <a:xfrm>
            <a:off x="0" y="0"/>
            <a:ext cx="9144000" cy="600075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5" name="矩形 20"/>
          <p:cNvSpPr>
            <a:spLocks noChangeArrowheads="1"/>
          </p:cNvSpPr>
          <p:nvPr/>
        </p:nvSpPr>
        <p:spPr bwMode="auto">
          <a:xfrm>
            <a:off x="3275633" y="-1588"/>
            <a:ext cx="1345579" cy="600076"/>
          </a:xfrm>
          <a:prstGeom prst="rect">
            <a:avLst/>
          </a:prstGeom>
          <a:solidFill>
            <a:srgbClr val="398BEF"/>
          </a:solidFill>
          <a:ln w="127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59" name="组合 7"/>
          <p:cNvGrpSpPr>
            <a:grpSpLocks/>
          </p:cNvGrpSpPr>
          <p:nvPr/>
        </p:nvGrpSpPr>
        <p:grpSpPr bwMode="auto">
          <a:xfrm>
            <a:off x="1370013" y="106363"/>
            <a:ext cx="1330325" cy="474662"/>
            <a:chOff x="0" y="0"/>
            <a:chExt cx="1329556" cy="474509"/>
          </a:xfrm>
        </p:grpSpPr>
        <p:sp>
          <p:nvSpPr>
            <p:cNvPr id="63" name="圆角矩形 8"/>
            <p:cNvSpPr>
              <a:spLocks noChangeArrowheads="1"/>
            </p:cNvSpPr>
            <p:nvPr/>
          </p:nvSpPr>
          <p:spPr bwMode="auto">
            <a:xfrm>
              <a:off x="0" y="0"/>
              <a:ext cx="1329556" cy="38405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>
                <a:solidFill>
                  <a:srgbClr val="FFFFFF"/>
                </a:solidFill>
              </a:endParaRPr>
            </a:p>
          </p:txBody>
        </p:sp>
        <p:sp>
          <p:nvSpPr>
            <p:cNvPr id="64" name="TextBox 15"/>
            <p:cNvSpPr>
              <a:spLocks noChangeArrowheads="1"/>
            </p:cNvSpPr>
            <p:nvPr/>
          </p:nvSpPr>
          <p:spPr bwMode="auto">
            <a:xfrm>
              <a:off x="291773" y="135955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zh-CN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65" name="TextBox 16">
            <a:hlinkHover r:id="rId3" action="ppaction://hlinksldjump"/>
          </p:cNvPr>
          <p:cNvSpPr>
            <a:spLocks noChangeArrowheads="1"/>
          </p:cNvSpPr>
          <p:nvPr/>
        </p:nvSpPr>
        <p:spPr bwMode="auto">
          <a:xfrm>
            <a:off x="1979613" y="141288"/>
            <a:ext cx="137159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500" b="1" dirty="0">
                <a:solidFill>
                  <a:schemeClr val="bg1"/>
                </a:solidFill>
                <a:effectLst/>
                <a:latin typeface="+mn-ea"/>
                <a:ea typeface="+mn-ea"/>
              </a:rPr>
              <a:t>Background</a:t>
            </a:r>
            <a:endParaRPr lang="zh-CN" altLang="en-US" sz="1500" b="1" dirty="0"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sp>
        <p:nvSpPr>
          <p:cNvPr id="75" name="TextBox 17">
            <a:hlinkClick r:id="" action="ppaction://hlinkshowjump?jump=nextslide"/>
            <a:hlinkHover r:id="rId4" action="ppaction://hlinksldjump"/>
          </p:cNvPr>
          <p:cNvSpPr>
            <a:spLocks noChangeArrowheads="1"/>
          </p:cNvSpPr>
          <p:nvPr/>
        </p:nvSpPr>
        <p:spPr bwMode="auto">
          <a:xfrm>
            <a:off x="3198583" y="149239"/>
            <a:ext cx="154155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Methods</a:t>
            </a:r>
            <a:endParaRPr lang="zh-CN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77" name="TextBox 19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4621213" y="141288"/>
            <a:ext cx="14271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Results</a:t>
            </a:r>
            <a:endParaRPr lang="zh-CN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78" name="TextBox 20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6316899" y="149239"/>
            <a:ext cx="126182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Conclusion</a:t>
            </a:r>
            <a:endParaRPr lang="zh-CN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1" name="直接连接符 25"/>
          <p:cNvSpPr>
            <a:spLocks noChangeShapeType="1"/>
          </p:cNvSpPr>
          <p:nvPr/>
        </p:nvSpPr>
        <p:spPr bwMode="auto">
          <a:xfrm>
            <a:off x="619442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" name="直接连接符 26"/>
          <p:cNvSpPr>
            <a:spLocks noChangeShapeType="1"/>
          </p:cNvSpPr>
          <p:nvPr/>
        </p:nvSpPr>
        <p:spPr bwMode="auto">
          <a:xfrm>
            <a:off x="772477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ED6D081-1FA0-A0FA-6F61-124732EAFC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1" y="89961"/>
            <a:ext cx="1405799" cy="396000"/>
          </a:xfrm>
          <a:prstGeom prst="rect">
            <a:avLst/>
          </a:prstGeom>
        </p:spPr>
      </p:pic>
      <p:sp>
        <p:nvSpPr>
          <p:cNvPr id="27" name="TextBox 20">
            <a:hlinkHover r:id="rId6" action="ppaction://hlinksldjump"/>
            <a:extLst>
              <a:ext uri="{FF2B5EF4-FFF2-40B4-BE49-F238E27FC236}">
                <a16:creationId xmlns:a16="http://schemas.microsoft.com/office/drawing/2014/main" id="{5DE130D9-CBC8-FDF8-6A14-195B6BCC1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1000" y="143520"/>
            <a:ext cx="15154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  <a:latin typeface="+mn-ea"/>
              </a:rPr>
              <a:t>Future work</a:t>
            </a:r>
            <a:endParaRPr lang="zh-CN" altLang="en-US" sz="1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" name="直接连接符 24">
            <a:extLst>
              <a:ext uri="{FF2B5EF4-FFF2-40B4-BE49-F238E27FC236}">
                <a16:creationId xmlns:a16="http://schemas.microsoft.com/office/drawing/2014/main" id="{10B7F895-08D5-81CC-0FD2-28D7E5A23A3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0860" y="1327"/>
            <a:ext cx="1588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直接连接符 24">
            <a:extLst>
              <a:ext uri="{FF2B5EF4-FFF2-40B4-BE49-F238E27FC236}">
                <a16:creationId xmlns:a16="http://schemas.microsoft.com/office/drawing/2014/main" id="{78D59DD1-37EC-2D40-83E0-8D343F45F30C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3302" y="0"/>
            <a:ext cx="1588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67E0518-0693-6ED9-18EF-98FA5B634026}"/>
              </a:ext>
            </a:extLst>
          </p:cNvPr>
          <p:cNvSpPr txBox="1"/>
          <p:nvPr/>
        </p:nvSpPr>
        <p:spPr>
          <a:xfrm>
            <a:off x="193881" y="758890"/>
            <a:ext cx="46297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+mn-ea"/>
              </a:rPr>
              <a:t>Percolation simulation</a:t>
            </a:r>
            <a:endParaRPr lang="zh-CN" altLang="en-US" sz="2000" dirty="0">
              <a:latin typeface="+mn-ea"/>
            </a:endParaRPr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D079761D-6C6C-DBC6-8FC1-4EF8CB5C0FCA}"/>
              </a:ext>
            </a:extLst>
          </p:cNvPr>
          <p:cNvSpPr txBox="1">
            <a:spLocks/>
          </p:cNvSpPr>
          <p:nvPr/>
        </p:nvSpPr>
        <p:spPr>
          <a:xfrm>
            <a:off x="8821738" y="246063"/>
            <a:ext cx="322262" cy="2921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EE2C88-6C8F-484D-AF69-578F576B1F44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0C68171-AF5A-C4A8-9AF7-0CE10827CF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608" y="2453118"/>
            <a:ext cx="4811393" cy="192455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006CD877-3CB7-92C4-FA3A-711225FFC12C}"/>
              </a:ext>
            </a:extLst>
          </p:cNvPr>
          <p:cNvSpPr txBox="1"/>
          <p:nvPr/>
        </p:nvSpPr>
        <p:spPr>
          <a:xfrm>
            <a:off x="4572000" y="4331252"/>
            <a:ext cx="46297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/>
              <a:t>Example of percolation dynamics simulation</a:t>
            </a:r>
            <a:r>
              <a:rPr lang="zh-CN" altLang="en-US" sz="1600" dirty="0"/>
              <a:t>，</a:t>
            </a:r>
            <a:r>
              <a:rPr lang="en-US" altLang="zh-CN" sz="1600" dirty="0"/>
              <a:t>r</a:t>
            </a:r>
            <a:r>
              <a:rPr lang="zh-CN" altLang="en-US" sz="1600" dirty="0"/>
              <a:t>eferenced from Kiss, Miller, and Simon's Mathematics of Cyber Epidemics (Springer, 2017)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4F0F113-D7B3-BBD3-D151-6AE431AD70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606" y="631313"/>
            <a:ext cx="4811394" cy="192455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D880000-4F0E-398E-88C1-7B1E1A80F1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843" y="2938415"/>
            <a:ext cx="4281257" cy="2310906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90056149-3FF9-FADE-CF9E-C1A25D8F63AA}"/>
              </a:ext>
            </a:extLst>
          </p:cNvPr>
          <p:cNvSpPr txBox="1"/>
          <p:nvPr/>
        </p:nvSpPr>
        <p:spPr>
          <a:xfrm>
            <a:off x="136179" y="1388428"/>
            <a:ext cx="41387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600" dirty="0">
                <a:latin typeface="+mn-ea"/>
              </a:rPr>
              <a:t>Percolation theory studies the connectivity and stability of complex networks, which can predict the phase transition phenomenon that occurs when the network is disturbed.</a:t>
            </a:r>
            <a:endParaRPr lang="zh-CN" altLang="en-US" sz="1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8568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8821738" y="246063"/>
            <a:ext cx="322262" cy="2921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1" name="矩形 6"/>
          <p:cNvSpPr>
            <a:spLocks noChangeArrowheads="1"/>
          </p:cNvSpPr>
          <p:nvPr/>
        </p:nvSpPr>
        <p:spPr bwMode="auto">
          <a:xfrm>
            <a:off x="0" y="0"/>
            <a:ext cx="9144000" cy="600075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5" name="矩形 20"/>
          <p:cNvSpPr>
            <a:spLocks noChangeArrowheads="1"/>
          </p:cNvSpPr>
          <p:nvPr/>
        </p:nvSpPr>
        <p:spPr bwMode="auto">
          <a:xfrm>
            <a:off x="4604989" y="-1588"/>
            <a:ext cx="1582630" cy="600076"/>
          </a:xfrm>
          <a:prstGeom prst="rect">
            <a:avLst/>
          </a:prstGeom>
          <a:solidFill>
            <a:srgbClr val="398BEF"/>
          </a:solidFill>
          <a:ln w="127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59" name="组合 7"/>
          <p:cNvGrpSpPr>
            <a:grpSpLocks/>
          </p:cNvGrpSpPr>
          <p:nvPr/>
        </p:nvGrpSpPr>
        <p:grpSpPr bwMode="auto">
          <a:xfrm>
            <a:off x="1370013" y="106363"/>
            <a:ext cx="1330325" cy="474662"/>
            <a:chOff x="0" y="0"/>
            <a:chExt cx="1329556" cy="474509"/>
          </a:xfrm>
        </p:grpSpPr>
        <p:sp>
          <p:nvSpPr>
            <p:cNvPr id="63" name="圆角矩形 8"/>
            <p:cNvSpPr>
              <a:spLocks noChangeArrowheads="1"/>
            </p:cNvSpPr>
            <p:nvPr/>
          </p:nvSpPr>
          <p:spPr bwMode="auto">
            <a:xfrm>
              <a:off x="0" y="0"/>
              <a:ext cx="1329556" cy="38405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>
                <a:solidFill>
                  <a:srgbClr val="FFFFFF"/>
                </a:solidFill>
              </a:endParaRPr>
            </a:p>
          </p:txBody>
        </p:sp>
        <p:sp>
          <p:nvSpPr>
            <p:cNvPr id="64" name="TextBox 15"/>
            <p:cNvSpPr>
              <a:spLocks noChangeArrowheads="1"/>
            </p:cNvSpPr>
            <p:nvPr/>
          </p:nvSpPr>
          <p:spPr bwMode="auto">
            <a:xfrm>
              <a:off x="291773" y="135955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zh-CN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65" name="TextBox 16">
            <a:hlinkHover r:id="rId3" action="ppaction://hlinksldjump"/>
          </p:cNvPr>
          <p:cNvSpPr>
            <a:spLocks noChangeArrowheads="1"/>
          </p:cNvSpPr>
          <p:nvPr/>
        </p:nvSpPr>
        <p:spPr bwMode="auto">
          <a:xfrm>
            <a:off x="1979613" y="141288"/>
            <a:ext cx="137159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500" b="1" dirty="0">
                <a:solidFill>
                  <a:schemeClr val="bg1"/>
                </a:solidFill>
                <a:effectLst/>
                <a:latin typeface="+mn-ea"/>
                <a:ea typeface="+mn-ea"/>
              </a:rPr>
              <a:t>Background</a:t>
            </a:r>
            <a:endParaRPr lang="zh-CN" altLang="en-US" sz="1500" b="1" dirty="0"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sp>
        <p:nvSpPr>
          <p:cNvPr id="75" name="TextBox 17">
            <a:hlinkClick r:id="" action="ppaction://hlinkshowjump?jump=nextslide"/>
            <a:hlinkHover r:id="rId4" action="ppaction://hlinksldjump"/>
          </p:cNvPr>
          <p:cNvSpPr>
            <a:spLocks noChangeArrowheads="1"/>
          </p:cNvSpPr>
          <p:nvPr/>
        </p:nvSpPr>
        <p:spPr bwMode="auto">
          <a:xfrm>
            <a:off x="3198583" y="149239"/>
            <a:ext cx="154155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Methods</a:t>
            </a:r>
            <a:endParaRPr lang="zh-CN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77" name="TextBox 19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4621213" y="141288"/>
            <a:ext cx="14271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Results</a:t>
            </a:r>
            <a:endParaRPr lang="zh-CN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78" name="TextBox 20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6316899" y="149239"/>
            <a:ext cx="126182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Conclusion</a:t>
            </a:r>
            <a:endParaRPr lang="zh-CN" sz="1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1" name="直接连接符 25"/>
          <p:cNvSpPr>
            <a:spLocks noChangeShapeType="1"/>
          </p:cNvSpPr>
          <p:nvPr/>
        </p:nvSpPr>
        <p:spPr bwMode="auto">
          <a:xfrm>
            <a:off x="619442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" name="直接连接符 26"/>
          <p:cNvSpPr>
            <a:spLocks noChangeShapeType="1"/>
          </p:cNvSpPr>
          <p:nvPr/>
        </p:nvSpPr>
        <p:spPr bwMode="auto">
          <a:xfrm>
            <a:off x="772477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ED6D081-1FA0-A0FA-6F61-124732EAFC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1" y="89961"/>
            <a:ext cx="1405799" cy="396000"/>
          </a:xfrm>
          <a:prstGeom prst="rect">
            <a:avLst/>
          </a:prstGeom>
        </p:spPr>
      </p:pic>
      <p:sp>
        <p:nvSpPr>
          <p:cNvPr id="27" name="TextBox 20">
            <a:hlinkHover r:id="rId6" action="ppaction://hlinksldjump"/>
            <a:extLst>
              <a:ext uri="{FF2B5EF4-FFF2-40B4-BE49-F238E27FC236}">
                <a16:creationId xmlns:a16="http://schemas.microsoft.com/office/drawing/2014/main" id="{5DE130D9-CBC8-FDF8-6A14-195B6BCC1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1000" y="143520"/>
            <a:ext cx="15154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  <a:latin typeface="+mn-ea"/>
              </a:rPr>
              <a:t>Future work</a:t>
            </a:r>
            <a:endParaRPr lang="zh-CN" altLang="en-US" sz="1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" name="直接连接符 24">
            <a:extLst>
              <a:ext uri="{FF2B5EF4-FFF2-40B4-BE49-F238E27FC236}">
                <a16:creationId xmlns:a16="http://schemas.microsoft.com/office/drawing/2014/main" id="{10B7F895-08D5-81CC-0FD2-28D7E5A23A3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0860" y="1327"/>
            <a:ext cx="1588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直接连接符 24">
            <a:extLst>
              <a:ext uri="{FF2B5EF4-FFF2-40B4-BE49-F238E27FC236}">
                <a16:creationId xmlns:a16="http://schemas.microsoft.com/office/drawing/2014/main" id="{78D59DD1-37EC-2D40-83E0-8D343F45F30C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3302" y="0"/>
            <a:ext cx="1588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F0474DB-C90D-6348-9385-B221998376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2" y="840627"/>
            <a:ext cx="6407155" cy="38136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6B6A522-C994-50B6-F22E-CFEF57ACD6D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7" r="18134" b="13149"/>
          <a:stretch/>
        </p:blipFill>
        <p:spPr>
          <a:xfrm>
            <a:off x="6489750" y="823479"/>
            <a:ext cx="2615184" cy="381366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D078BD7-E7E0-3131-A68F-39FB3CC23EC5}"/>
              </a:ext>
            </a:extLst>
          </p:cNvPr>
          <p:cNvSpPr txBox="1"/>
          <p:nvPr/>
        </p:nvSpPr>
        <p:spPr>
          <a:xfrm>
            <a:off x="399319" y="4742660"/>
            <a:ext cx="8345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err="1">
                <a:latin typeface="+mn-ea"/>
              </a:rPr>
              <a:t>Spatio</a:t>
            </a:r>
            <a:r>
              <a:rPr lang="en-US" altLang="zh-CN" sz="1600" dirty="0">
                <a:latin typeface="+mn-ea"/>
              </a:rPr>
              <a:t>-temporal dynamics of urban economic resilience in Shenzhen and New York</a:t>
            </a:r>
            <a:endParaRPr lang="zh-CN" altLang="en-US" sz="1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941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Nexa Light"/>
        <a:ea typeface="微软雅黑"/>
        <a:cs typeface=""/>
      </a:majorFont>
      <a:minorFont>
        <a:latin typeface="Nexa Light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2145</TotalTime>
  <Words>700</Words>
  <Application>Microsoft Office PowerPoint</Application>
  <PresentationFormat>全屏显示(16:9)</PresentationFormat>
  <Paragraphs>158</Paragraphs>
  <Slides>14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25" baseType="lpstr">
      <vt:lpstr>Nexa Light</vt:lpstr>
      <vt:lpstr>华康俪金黑W8(P)</vt:lpstr>
      <vt:lpstr>微软雅黑</vt:lpstr>
      <vt:lpstr>Arial</vt:lpstr>
      <vt:lpstr>Calibri</vt:lpstr>
      <vt:lpstr>Calibri Light</vt:lpstr>
      <vt:lpstr>Cambria Math</vt:lpstr>
      <vt:lpstr>FontAwesome</vt:lpstr>
      <vt:lpstr>Lato</vt:lpstr>
      <vt:lpstr>Office 主题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iTianKong.com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锐旗设计；https:/9ppt.taobao.com</cp:keywords>
  <cp:lastModifiedBy>志航 刘</cp:lastModifiedBy>
  <cp:revision>70</cp:revision>
  <dcterms:created xsi:type="dcterms:W3CDTF">2015-03-25T12:40:49Z</dcterms:created>
  <dcterms:modified xsi:type="dcterms:W3CDTF">2024-01-07T17:21:39Z</dcterms:modified>
  <cp:category>锐旗设计；https://9ppt.taobao.com</cp:category>
</cp:coreProperties>
</file>